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8" r:id="rId4"/>
    <p:sldId id="278" r:id="rId5"/>
    <p:sldId id="301" r:id="rId6"/>
    <p:sldId id="280" r:id="rId7"/>
    <p:sldId id="277" r:id="rId8"/>
    <p:sldId id="289" r:id="rId9"/>
    <p:sldId id="290" r:id="rId10"/>
    <p:sldId id="291" r:id="rId11"/>
    <p:sldId id="292" r:id="rId12"/>
    <p:sldId id="293" r:id="rId13"/>
    <p:sldId id="282" r:id="rId14"/>
    <p:sldId id="283" r:id="rId15"/>
    <p:sldId id="284" r:id="rId16"/>
    <p:sldId id="285" r:id="rId17"/>
    <p:sldId id="286" r:id="rId18"/>
    <p:sldId id="287" r:id="rId19"/>
    <p:sldId id="274" r:id="rId20"/>
    <p:sldId id="267" r:id="rId21"/>
    <p:sldId id="268" r:id="rId22"/>
    <p:sldId id="269" r:id="rId23"/>
    <p:sldId id="270" r:id="rId24"/>
    <p:sldId id="294" r:id="rId25"/>
    <p:sldId id="295" r:id="rId26"/>
    <p:sldId id="271" r:id="rId27"/>
    <p:sldId id="273" r:id="rId28"/>
    <p:sldId id="275" r:id="rId29"/>
    <p:sldId id="296" r:id="rId30"/>
    <p:sldId id="297" r:id="rId31"/>
    <p:sldId id="298" r:id="rId32"/>
    <p:sldId id="299" r:id="rId33"/>
    <p:sldId id="311" r:id="rId34"/>
    <p:sldId id="312" r:id="rId35"/>
    <p:sldId id="313" r:id="rId36"/>
    <p:sldId id="314" r:id="rId37"/>
    <p:sldId id="315" r:id="rId38"/>
    <p:sldId id="316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CE61F6-9CC0-419B-9219-4033E5D21D20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1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2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920FE8-61AC-4949-8180-F882F85D3C76}" type="datetimeFigureOut">
              <a:rPr lang="id-ID" smtClean="0"/>
              <a:t>09/12/2016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urser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Video Digital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Data Video Digital</a:t>
            </a:r>
            <a:endParaRPr lang="en-US" dirty="0"/>
          </a:p>
          <a:p>
            <a:r>
              <a:rPr lang="en-US" dirty="0"/>
              <a:t>Motion Estimation</a:t>
            </a:r>
          </a:p>
          <a:p>
            <a:r>
              <a:rPr lang="en-US" dirty="0" err="1"/>
              <a:t>Kompresi</a:t>
            </a:r>
            <a:r>
              <a:rPr lang="en-US" dirty="0"/>
              <a:t> Video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62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28560"/>
            <a:ext cx="7886700" cy="2048403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Dua buah image </a:t>
            </a:r>
            <a:r>
              <a:rPr lang="id-ID" dirty="0" smtClean="0"/>
              <a:t>yang </a:t>
            </a:r>
            <a:r>
              <a:rPr lang="id-ID" dirty="0" smtClean="0">
                <a:solidFill>
                  <a:srgbClr val="FF0000"/>
                </a:solidFill>
              </a:rPr>
              <a:t>berurutan</a:t>
            </a:r>
            <a:r>
              <a:rPr lang="id-ID" dirty="0" smtClean="0"/>
              <a:t> di dalam video </a:t>
            </a:r>
            <a:r>
              <a:rPr lang="id-ID" dirty="0" smtClean="0">
                <a:solidFill>
                  <a:srgbClr val="FF0000"/>
                </a:solidFill>
              </a:rPr>
              <a:t>tampak sangat similar</a:t>
            </a:r>
          </a:p>
          <a:p>
            <a:r>
              <a:rPr lang="id-ID" dirty="0" smtClean="0"/>
              <a:t>Sangat </a:t>
            </a:r>
            <a:r>
              <a:rPr lang="id-ID" dirty="0" smtClean="0">
                <a:solidFill>
                  <a:srgbClr val="FF0000"/>
                </a:solidFill>
              </a:rPr>
              <a:t>boros resource </a:t>
            </a:r>
            <a:r>
              <a:rPr lang="id-ID" dirty="0" smtClean="0"/>
              <a:t>jika semua data disimpan atau operasi komputasi dilakukan terhadap semua data yang similar</a:t>
            </a:r>
          </a:p>
          <a:p>
            <a:r>
              <a:rPr lang="id-ID" dirty="0" smtClean="0"/>
              <a:t>Maka muncul </a:t>
            </a:r>
            <a:r>
              <a:rPr lang="id-ID" dirty="0" smtClean="0">
                <a:solidFill>
                  <a:srgbClr val="FF0000"/>
                </a:solidFill>
              </a:rPr>
              <a:t>ide motion estimation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89" y="782171"/>
            <a:ext cx="4996423" cy="29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Motion Representation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Secara umum, </a:t>
            </a:r>
            <a:r>
              <a:rPr lang="id-ID" dirty="0" smtClean="0">
                <a:solidFill>
                  <a:srgbClr val="FF0000"/>
                </a:solidFill>
              </a:rPr>
              <a:t>representasi motion </a:t>
            </a:r>
            <a:r>
              <a:rPr lang="id-ID" dirty="0" smtClean="0"/>
              <a:t>terbagi menjadi 4 jenis: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b="1" dirty="0" smtClean="0"/>
              <a:t>Global Motion</a:t>
            </a:r>
          </a:p>
          <a:p>
            <a:pPr marL="914400" lvl="2" indent="0">
              <a:buNone/>
            </a:pPr>
            <a:r>
              <a:rPr lang="id-ID" dirty="0" smtClean="0">
                <a:solidFill>
                  <a:srgbClr val="FF0000"/>
                </a:solidFill>
              </a:rPr>
              <a:t>Sebuah motion vector </a:t>
            </a:r>
            <a:r>
              <a:rPr lang="id-ID" dirty="0" smtClean="0"/>
              <a:t>mewakili global motion (</a:t>
            </a:r>
            <a:r>
              <a:rPr lang="id-ID" dirty="0" smtClean="0">
                <a:solidFill>
                  <a:srgbClr val="FF0000"/>
                </a:solidFill>
              </a:rPr>
              <a:t>gerakan keseluruhan citra</a:t>
            </a:r>
            <a:r>
              <a:rPr lang="id-ID" dirty="0" smtClean="0"/>
              <a:t>). Biasanya berlaku untuk perubahan citra yang disebabkan oleh operasi kamera seperti </a:t>
            </a:r>
            <a:r>
              <a:rPr lang="id-ID" dirty="0" smtClean="0">
                <a:solidFill>
                  <a:srgbClr val="FF0000"/>
                </a:solidFill>
              </a:rPr>
              <a:t>zoom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FF0000"/>
                </a:solidFill>
              </a:rPr>
              <a:t>tilt</a:t>
            </a:r>
            <a:r>
              <a:rPr lang="id-ID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b="1" dirty="0" smtClean="0"/>
              <a:t>Pixel-Based Motion</a:t>
            </a:r>
          </a:p>
          <a:p>
            <a:pPr marL="914400" lvl="2" indent="0">
              <a:buNone/>
            </a:pPr>
            <a:r>
              <a:rPr lang="id-ID" dirty="0" smtClean="0">
                <a:solidFill>
                  <a:srgbClr val="FF0000"/>
                </a:solidFill>
              </a:rPr>
              <a:t>Sebuah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FF0000"/>
                </a:solidFill>
              </a:rPr>
              <a:t>motion vector </a:t>
            </a:r>
            <a:r>
              <a:rPr lang="id-ID" dirty="0" smtClean="0"/>
              <a:t>mewakili </a:t>
            </a:r>
            <a:r>
              <a:rPr lang="id-ID" dirty="0" smtClean="0">
                <a:solidFill>
                  <a:srgbClr val="FF0000"/>
                </a:solidFill>
              </a:rPr>
              <a:t>gerakan setiap piksel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b="1" dirty="0" smtClean="0"/>
              <a:t>Block-Based Motion</a:t>
            </a:r>
          </a:p>
          <a:p>
            <a:pPr marL="914400" lvl="2" indent="0">
              <a:buNone/>
            </a:pPr>
            <a:r>
              <a:rPr lang="id-ID" dirty="0">
                <a:solidFill>
                  <a:srgbClr val="FF0000"/>
                </a:solidFill>
              </a:rPr>
              <a:t>Sebuah motion vector </a:t>
            </a:r>
            <a:r>
              <a:rPr lang="id-ID" dirty="0"/>
              <a:t>mewakili </a:t>
            </a:r>
            <a:r>
              <a:rPr lang="id-ID" dirty="0">
                <a:solidFill>
                  <a:srgbClr val="FF0000"/>
                </a:solidFill>
              </a:rPr>
              <a:t>gerakan setiap </a:t>
            </a:r>
            <a:r>
              <a:rPr lang="id-ID" dirty="0" smtClean="0">
                <a:solidFill>
                  <a:srgbClr val="FF0000"/>
                </a:solidFill>
              </a:rPr>
              <a:t>blok piksel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b="1" dirty="0" smtClean="0"/>
              <a:t>Region-Based Motion</a:t>
            </a:r>
            <a:r>
              <a:rPr lang="en-US" b="1" dirty="0" smtClean="0"/>
              <a:t> (object based)</a:t>
            </a:r>
            <a:endParaRPr lang="id-ID" b="1" dirty="0" smtClean="0"/>
          </a:p>
          <a:p>
            <a:pPr marL="914400" lvl="2" indent="0">
              <a:buNone/>
            </a:pPr>
            <a:r>
              <a:rPr lang="id-ID" dirty="0">
                <a:solidFill>
                  <a:srgbClr val="FF0000"/>
                </a:solidFill>
              </a:rPr>
              <a:t>Sebuah motion vector </a:t>
            </a:r>
            <a:r>
              <a:rPr lang="id-ID" dirty="0"/>
              <a:t>mewakili </a:t>
            </a:r>
            <a:r>
              <a:rPr lang="id-ID" dirty="0">
                <a:solidFill>
                  <a:srgbClr val="FF0000"/>
                </a:solidFill>
              </a:rPr>
              <a:t>gerakan </a:t>
            </a:r>
            <a:r>
              <a:rPr lang="id-ID" dirty="0" smtClean="0">
                <a:solidFill>
                  <a:srgbClr val="FF0000"/>
                </a:solidFill>
              </a:rPr>
              <a:t>region tertentu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Motion Representation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153417"/>
            <a:ext cx="5691467" cy="54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59969" cy="1143000"/>
          </a:xfrm>
        </p:spPr>
        <p:txBody>
          <a:bodyPr/>
          <a:lstStyle/>
          <a:p>
            <a:r>
              <a:rPr lang="en-US" dirty="0" smtClean="0"/>
              <a:t>Motion Estimation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Tracking</a:t>
            </a:r>
          </a:p>
          <a:p>
            <a:r>
              <a:rPr lang="en-US" dirty="0" smtClean="0"/>
              <a:t>Human Computer Interaction</a:t>
            </a:r>
          </a:p>
          <a:p>
            <a:r>
              <a:rPr lang="en-US" dirty="0" smtClean="0"/>
              <a:t>Temporal Interpolation</a:t>
            </a:r>
          </a:p>
          <a:p>
            <a:r>
              <a:rPr lang="en-US" dirty="0" err="1" smtClean="0"/>
              <a:t>Spatio</a:t>
            </a:r>
            <a:r>
              <a:rPr lang="en-US" dirty="0" smtClean="0"/>
              <a:t>-Temporal Filtering</a:t>
            </a:r>
          </a:p>
          <a:p>
            <a:r>
              <a:rPr lang="en-US" dirty="0" smtClean="0"/>
              <a:t>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Ketik</a:t>
            </a:r>
            <a:r>
              <a:rPr lang="en-US" dirty="0" smtClean="0"/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viptrafficof_win</a:t>
            </a:r>
            <a:r>
              <a:rPr lang="en-US" dirty="0" smtClean="0"/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err="1" smtClean="0"/>
              <a:t>Simulasikan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4" y="2737639"/>
            <a:ext cx="3446818" cy="220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7" y="2093314"/>
            <a:ext cx="5017477" cy="469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0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302"/>
            <a:ext cx="8472402" cy="380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938"/>
            <a:ext cx="8486103" cy="38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7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Compensated Temporal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1405"/>
            <a:ext cx="83058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4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Klasifikasi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Motion Estimation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Langsung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Phase Correlation</a:t>
            </a:r>
          </a:p>
          <a:p>
            <a:pPr lvl="1"/>
            <a:r>
              <a:rPr lang="en-US" dirty="0" smtClean="0"/>
              <a:t>Block Matching</a:t>
            </a:r>
          </a:p>
          <a:p>
            <a:pPr lvl="1"/>
            <a:r>
              <a:rPr lang="en-US" dirty="0" err="1" smtClean="0"/>
              <a:t>Spatio</a:t>
            </a:r>
            <a:r>
              <a:rPr lang="en-US" dirty="0" smtClean="0"/>
              <a:t>-Temporal Gradient</a:t>
            </a:r>
          </a:p>
          <a:p>
            <a:pPr lvl="2"/>
            <a:r>
              <a:rPr lang="en-US" dirty="0" smtClean="0"/>
              <a:t>Optical Flow</a:t>
            </a:r>
          </a:p>
          <a:p>
            <a:pPr lvl="2"/>
            <a:r>
              <a:rPr lang="en-US" dirty="0" err="1" smtClean="0"/>
              <a:t>Pel</a:t>
            </a:r>
            <a:r>
              <a:rPr lang="en-US" dirty="0" smtClean="0"/>
              <a:t>-Recursive</a:t>
            </a:r>
          </a:p>
          <a:p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Langsung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Feature Matching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Block Matching Algorithm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Dasar Motion Estimation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7"/>
            <a:ext cx="7886700" cy="4486275"/>
          </a:xfrm>
        </p:spPr>
        <p:txBody>
          <a:bodyPr/>
          <a:lstStyle/>
          <a:p>
            <a:r>
              <a:rPr lang="id-ID" dirty="0" smtClean="0"/>
              <a:t>Estimasi dilakukan terhadap dua frame:</a:t>
            </a:r>
          </a:p>
          <a:p>
            <a:pPr lvl="1"/>
            <a:r>
              <a:rPr lang="id-ID" dirty="0" smtClean="0"/>
              <a:t>Anchor frame, f(x, y, t1)</a:t>
            </a:r>
          </a:p>
          <a:p>
            <a:pPr lvl="1"/>
            <a:r>
              <a:rPr lang="id-ID" dirty="0" smtClean="0"/>
              <a:t>Target frame, f(x, y, t2)</a:t>
            </a:r>
          </a:p>
          <a:p>
            <a:r>
              <a:rPr lang="id-ID" dirty="0" smtClean="0"/>
              <a:t>Dapat berupa </a:t>
            </a:r>
            <a:r>
              <a:rPr lang="id-ID" dirty="0" smtClean="0">
                <a:solidFill>
                  <a:srgbClr val="FF0000"/>
                </a:solidFill>
              </a:rPr>
              <a:t>forward motion estimation </a:t>
            </a:r>
            <a:r>
              <a:rPr lang="id-ID" dirty="0" smtClean="0"/>
              <a:t>jika t2 &gt; t1, dapat juga </a:t>
            </a:r>
            <a:r>
              <a:rPr lang="id-ID" dirty="0" smtClean="0">
                <a:solidFill>
                  <a:srgbClr val="FF0000"/>
                </a:solidFill>
              </a:rPr>
              <a:t>backward motion estimation </a:t>
            </a:r>
            <a:r>
              <a:rPr lang="id-ID" dirty="0" smtClean="0"/>
              <a:t>jika t2 &lt; t1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9" y="3980329"/>
            <a:ext cx="5575690" cy="25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Prinsip Data Video Digital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Pada dasarnya, video terdiri atas </a:t>
            </a:r>
            <a:r>
              <a:rPr lang="id-ID" dirty="0" smtClean="0">
                <a:solidFill>
                  <a:srgbClr val="FF0000"/>
                </a:solidFill>
              </a:rPr>
              <a:t>rangkaian citra statis </a:t>
            </a:r>
            <a:r>
              <a:rPr lang="id-ID" dirty="0" smtClean="0"/>
              <a:t>yang dijalankan secara </a:t>
            </a:r>
            <a:r>
              <a:rPr lang="id-ID" dirty="0" smtClean="0">
                <a:solidFill>
                  <a:srgbClr val="FF0000"/>
                </a:solidFill>
              </a:rPr>
              <a:t>sekuensial</a:t>
            </a:r>
            <a:r>
              <a:rPr lang="id-ID" dirty="0" smtClean="0"/>
              <a:t> dalam </a:t>
            </a:r>
            <a:r>
              <a:rPr lang="id-ID" dirty="0" smtClean="0">
                <a:solidFill>
                  <a:srgbClr val="FF0000"/>
                </a:solidFill>
              </a:rPr>
              <a:t>waktu yang cepat</a:t>
            </a:r>
          </a:p>
          <a:p>
            <a:r>
              <a:rPr lang="id-ID" dirty="0" smtClean="0"/>
              <a:t>Setiap </a:t>
            </a:r>
            <a:r>
              <a:rPr lang="id-ID" dirty="0" smtClean="0">
                <a:solidFill>
                  <a:srgbClr val="FF0000"/>
                </a:solidFill>
              </a:rPr>
              <a:t>satuan citra statis </a:t>
            </a:r>
            <a:r>
              <a:rPr lang="id-ID" dirty="0" smtClean="0"/>
              <a:t>ini diistilahkan dengan </a:t>
            </a:r>
            <a:r>
              <a:rPr lang="id-ID" dirty="0" smtClean="0">
                <a:solidFill>
                  <a:srgbClr val="FF0000"/>
                </a:solidFill>
              </a:rPr>
              <a:t>frame</a:t>
            </a:r>
            <a:endParaRPr lang="id-ID" dirty="0">
              <a:solidFill>
                <a:srgbClr val="FF0000"/>
              </a:solidFill>
            </a:endParaRPr>
          </a:p>
        </p:txBody>
      </p:sp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06" y="3288689"/>
            <a:ext cx="41624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Block Matching Algorithm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Prinsip dasar: mencari </a:t>
            </a:r>
            <a:r>
              <a:rPr lang="id-ID" dirty="0" smtClean="0">
                <a:solidFill>
                  <a:srgbClr val="FF0000"/>
                </a:solidFill>
              </a:rPr>
              <a:t>motion vector </a:t>
            </a:r>
            <a:r>
              <a:rPr lang="id-ID" dirty="0" smtClean="0"/>
              <a:t>yang </a:t>
            </a:r>
            <a:r>
              <a:rPr lang="id-ID" dirty="0" smtClean="0">
                <a:solidFill>
                  <a:srgbClr val="FF0000"/>
                </a:solidFill>
              </a:rPr>
              <a:t>paling optimal </a:t>
            </a:r>
            <a:r>
              <a:rPr lang="id-ID" dirty="0" smtClean="0"/>
              <a:t>untuk setiap block</a:t>
            </a:r>
            <a:endParaRPr lang="en-US" dirty="0" smtClean="0"/>
          </a:p>
          <a:p>
            <a:endParaRPr lang="id-ID" dirty="0" smtClean="0"/>
          </a:p>
          <a:p>
            <a:r>
              <a:rPr lang="id-ID" dirty="0" smtClean="0"/>
              <a:t>Mengapa block-based? Mengapa tida</a:t>
            </a:r>
            <a:r>
              <a:rPr lang="en-US" dirty="0" smtClean="0"/>
              <a:t>k</a:t>
            </a:r>
            <a:r>
              <a:rPr lang="id-ID" dirty="0" smtClean="0"/>
              <a:t> pixel-based?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Terlalu banyak data </a:t>
            </a:r>
            <a:r>
              <a:rPr lang="id-ID" dirty="0" smtClean="0"/>
              <a:t>yang tidak diketahui yang </a:t>
            </a:r>
            <a:r>
              <a:rPr lang="id-ID" dirty="0" smtClean="0">
                <a:solidFill>
                  <a:srgbClr val="FF0000"/>
                </a:solidFill>
              </a:rPr>
              <a:t>harus diestimasi</a:t>
            </a:r>
            <a:r>
              <a:rPr lang="id-ID" dirty="0" smtClean="0"/>
              <a:t> jika menggunakan piksel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Terlalu banyak storage </a:t>
            </a:r>
            <a:r>
              <a:rPr lang="id-ID" dirty="0" smtClean="0"/>
              <a:t>yang diperlukan jika menggunakan pixel-based</a:t>
            </a:r>
          </a:p>
          <a:p>
            <a:pPr lvl="1"/>
            <a:r>
              <a:rPr lang="id-ID" dirty="0" smtClean="0">
                <a:solidFill>
                  <a:srgbClr val="FF0000"/>
                </a:solidFill>
              </a:rPr>
              <a:t>Terlalu banyak data yang harus dikodekan </a:t>
            </a:r>
            <a:r>
              <a:rPr lang="id-ID" dirty="0" smtClean="0"/>
              <a:t>jika menggunakan pixel-based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80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Basic Steps pada BMA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Bagi image f(x,y,t) ke dalam blok-blok MxM piksel yang </a:t>
            </a:r>
            <a:r>
              <a:rPr lang="id-ID" dirty="0" smtClean="0">
                <a:solidFill>
                  <a:srgbClr val="FF0000"/>
                </a:solidFill>
              </a:rPr>
              <a:t>non-overlapping</a:t>
            </a:r>
          </a:p>
          <a:p>
            <a:pPr marL="457200" lvl="1" indent="0">
              <a:buNone/>
            </a:pPr>
            <a:r>
              <a:rPr lang="id-ID" dirty="0" smtClean="0"/>
              <a:t>Contoh untuk M=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701" y="2815429"/>
            <a:ext cx="3320415" cy="332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Basic Steps pada BMA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Untuk setiap block, lakukan pencarian </a:t>
            </a:r>
            <a:r>
              <a:rPr lang="id-ID" dirty="0" smtClean="0">
                <a:solidFill>
                  <a:srgbClr val="FF0000"/>
                </a:solidFill>
              </a:rPr>
              <a:t>block yang match </a:t>
            </a:r>
            <a:r>
              <a:rPr lang="id-ID" dirty="0" smtClean="0"/>
              <a:t>pada image target (bisa frame sebelum atau sesudahnya)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50" y="2534548"/>
            <a:ext cx="3960495" cy="39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Basic Steps pada BMA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dirty="0" smtClean="0"/>
              <a:t>Tentukan motion vector (vx, vy) yang menghasilkan error terkecil</a:t>
            </a:r>
          </a:p>
          <a:p>
            <a:pPr marL="0" indent="0">
              <a:buNone/>
            </a:pPr>
            <a:r>
              <a:rPr lang="id-ID" dirty="0" smtClean="0"/>
              <a:t>Error dapat dihitung menggunakan </a:t>
            </a:r>
            <a:r>
              <a:rPr lang="id-ID" dirty="0" smtClean="0">
                <a:solidFill>
                  <a:srgbClr val="FF0000"/>
                </a:solidFill>
              </a:rPr>
              <a:t>MAE</a:t>
            </a:r>
            <a:r>
              <a:rPr lang="id-ID" dirty="0" smtClean="0"/>
              <a:t> (Mean Absolute Error)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MSE</a:t>
            </a:r>
            <a:r>
              <a:rPr lang="en-US" dirty="0" smtClean="0"/>
              <a:t> (Mean Square Error)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MAD</a:t>
            </a:r>
            <a:r>
              <a:rPr lang="en-US" dirty="0" smtClean="0"/>
              <a:t> (Mean Absolute Difference)</a:t>
            </a:r>
            <a:endParaRPr lang="id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13" y="3446707"/>
            <a:ext cx="3307080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Block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3761"/>
            <a:ext cx="7620000" cy="189703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Illustration of block-matching for three different image fragments. The reference blocks are marked with 'R' and their matched ones are in transparent blue.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9" y="1460384"/>
            <a:ext cx="83058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Block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4" y="6139213"/>
            <a:ext cx="7620000" cy="622108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b="1" dirty="0"/>
              <a:t>Animated illustrations of block-matching for:</a:t>
            </a:r>
            <a:r>
              <a:rPr lang="en-US" b="1" i="1" dirty="0"/>
              <a:t> Barbara</a:t>
            </a:r>
            <a:r>
              <a:rPr lang="en-US" b="1" dirty="0"/>
              <a:t> (left), a fragment of </a:t>
            </a:r>
            <a:r>
              <a:rPr lang="en-US" b="1" i="1" dirty="0"/>
              <a:t>House</a:t>
            </a:r>
            <a:r>
              <a:rPr lang="en-US" b="1" dirty="0"/>
              <a:t> (top-right), and a fragment of </a:t>
            </a:r>
            <a:r>
              <a:rPr lang="en-US" b="1" i="1" dirty="0"/>
              <a:t>Cameraman</a:t>
            </a:r>
            <a:r>
              <a:rPr lang="en-US" b="1" dirty="0"/>
              <a:t> (bottom-right). The reference blocks appear in red and their matched ones in blue.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9218" name="Picture 2" descr="https://www.cs.tut.fi/%7Efoi/BM-3D-PRESENT/barbara_block_matching_th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6" y="126241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cs.tut.fi/%7Efoi/BM-3D-PRESENT/House_block_matching-thr_cropped2x25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56" y="1262412"/>
            <a:ext cx="3238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cs.tut.fi/%7Efoi/BM-3D-PRESENT/cameraman_block_matching_thr_cropped2x2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56" y="3681763"/>
            <a:ext cx="3238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Pencarian (Searching)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Beberapa metode searching di dalam BMA telah dikembangkan di antaranya: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Exhaustive Search BMA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Fast Algorithm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Hierarchical BMA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smtClean="0"/>
              <a:t>dll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66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49" y="630049"/>
            <a:ext cx="7843838" cy="5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2" y="377919"/>
            <a:ext cx="6255068" cy="615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8" y="1600200"/>
            <a:ext cx="43719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processing.org/reference/environment/images/coordinates2D3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6" r="61358"/>
          <a:stretch/>
        </p:blipFill>
        <p:spPr bwMode="auto">
          <a:xfrm>
            <a:off x="5573455" y="1718929"/>
            <a:ext cx="2730500" cy="2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7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Motion Estimation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5148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processing.org/reference/environment/images/coordinates2D3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6" r="61358"/>
          <a:stretch/>
        </p:blipFill>
        <p:spPr bwMode="auto">
          <a:xfrm>
            <a:off x="5159375" y="1718929"/>
            <a:ext cx="2730500" cy="2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3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0" y="2059598"/>
            <a:ext cx="43719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processing.org/reference/environment/images/coordinates2D3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6" r="61358"/>
          <a:stretch/>
        </p:blipFill>
        <p:spPr bwMode="auto">
          <a:xfrm>
            <a:off x="5400084" y="1718929"/>
            <a:ext cx="2730500" cy="2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41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Vector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64" y="1562832"/>
            <a:ext cx="44005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processing.org/reference/environment/images/coordinates2D3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6" r="61358"/>
          <a:stretch/>
        </p:blipFill>
        <p:spPr bwMode="auto">
          <a:xfrm>
            <a:off x="5930899" y="1048542"/>
            <a:ext cx="1987551" cy="18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49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Mencari</a:t>
            </a:r>
            <a:r>
              <a:rPr lang="en-US" sz="4000" dirty="0" smtClean="0"/>
              <a:t> Motion Vector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EBMA*)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Tentukan motion vector untuk block </a:t>
            </a:r>
            <a:r>
              <a:rPr lang="en-US" dirty="0" smtClean="0"/>
              <a:t>1</a:t>
            </a:r>
            <a:r>
              <a:rPr lang="id-ID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Anchor Frame</a:t>
            </a:r>
            <a:r>
              <a:rPr lang="id-ID" dirty="0" smtClean="0"/>
              <a:t>. </a:t>
            </a:r>
            <a:r>
              <a:rPr lang="id-ID" dirty="0"/>
              <a:t>Ukuran block 2x2</a:t>
            </a:r>
            <a:r>
              <a:rPr lang="id-ID" dirty="0" smtClean="0"/>
              <a:t>.</a:t>
            </a:r>
            <a:endParaRPr lang="id-ID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*)EBMA = Exhaustive Block Matching Algorithm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738437"/>
            <a:ext cx="4476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38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Mencari</a:t>
            </a:r>
            <a:r>
              <a:rPr lang="en-US" sz="4000" dirty="0" smtClean="0"/>
              <a:t> Motion Vector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EBMA – </a:t>
            </a:r>
            <a:r>
              <a:rPr lang="en-US" sz="4000" dirty="0" err="1" smtClean="0"/>
              <a:t>lanj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" y="1643062"/>
            <a:ext cx="359664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43063"/>
            <a:ext cx="3657600" cy="20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85938" y="2528887"/>
            <a:ext cx="442913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165056" y="2552699"/>
            <a:ext cx="442913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" y="4362450"/>
            <a:ext cx="3543300" cy="20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4373880"/>
            <a:ext cx="3550920" cy="204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891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Mencari</a:t>
            </a:r>
            <a:r>
              <a:rPr lang="en-US" sz="4000" dirty="0" smtClean="0"/>
              <a:t> Motion Vector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EBMA – </a:t>
            </a:r>
            <a:r>
              <a:rPr lang="en-US" sz="4000" dirty="0" err="1" smtClean="0"/>
              <a:t>lanj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" y="1643063"/>
            <a:ext cx="3543300" cy="20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33" y="1658303"/>
            <a:ext cx="3505200" cy="202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4" y="4373880"/>
            <a:ext cx="3497580" cy="20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33" y="4343400"/>
            <a:ext cx="349758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00725" y="6046410"/>
            <a:ext cx="6439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87</a:t>
            </a:r>
            <a:endParaRPr 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01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Contoh</a:t>
            </a:r>
            <a:r>
              <a:rPr lang="en-US" sz="4000" dirty="0" smtClean="0"/>
              <a:t> </a:t>
            </a:r>
            <a:r>
              <a:rPr lang="en-US" sz="4000" dirty="0" err="1" smtClean="0"/>
              <a:t>Mencari</a:t>
            </a:r>
            <a:r>
              <a:rPr lang="en-US" sz="4000" dirty="0" smtClean="0"/>
              <a:t> Motion Vector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EBMA – </a:t>
            </a:r>
            <a:r>
              <a:rPr lang="en-US" sz="4000" dirty="0" err="1" smtClean="0"/>
              <a:t>lanj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6" y="1749734"/>
            <a:ext cx="3535680" cy="204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5980" y="3428003"/>
            <a:ext cx="5741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181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2566" y="2405292"/>
            <a:ext cx="16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MAE </a:t>
            </a:r>
            <a:r>
              <a:rPr lang="en-US" b="1" dirty="0" err="1" smtClean="0"/>
              <a:t>Terkecil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2951059"/>
            <a:ext cx="3550920" cy="2049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25581" y="5569982"/>
            <a:ext cx="335801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Motion Vector : (0,1)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57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Tentukan motion vector untuk block 4 dan block 5 pada dua buah image berurutan berikut ini. Ukuran block 2x2.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dirty="0" smtClean="0"/>
              <a:t>			f(t)				      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	f(t)				</a:t>
            </a:r>
            <a:r>
              <a:rPr lang="id-ID" dirty="0" smtClean="0"/>
              <a:t>f(t+1)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Anchor frame			Target frame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42" y="2730664"/>
            <a:ext cx="3058478" cy="2402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90" y="2730664"/>
            <a:ext cx="3070860" cy="24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For deeper understanding, please read :</a:t>
            </a:r>
          </a:p>
          <a:p>
            <a:r>
              <a:rPr lang="en-US" dirty="0"/>
              <a:t>A Comparison of Block-Matching Motion Estimation Algorithms, 7CCC 2012, </a:t>
            </a:r>
            <a:r>
              <a:rPr lang="en-US" dirty="0" err="1"/>
              <a:t>Medellín</a:t>
            </a:r>
            <a:r>
              <a:rPr lang="en-US" dirty="0"/>
              <a:t> </a:t>
            </a:r>
            <a:r>
              <a:rPr lang="en-US" dirty="0" smtClean="0"/>
              <a:t>–Colombia.</a:t>
            </a:r>
          </a:p>
          <a:p>
            <a:r>
              <a:rPr lang="en-US" dirty="0" err="1" smtClean="0"/>
              <a:t>Barjatya</a:t>
            </a:r>
            <a:r>
              <a:rPr lang="en-US" dirty="0" smtClean="0"/>
              <a:t>, </a:t>
            </a:r>
            <a:r>
              <a:rPr lang="en-US" dirty="0" err="1" smtClean="0"/>
              <a:t>Aroh</a:t>
            </a:r>
            <a:r>
              <a:rPr lang="en-US" dirty="0" smtClean="0"/>
              <a:t>. Block </a:t>
            </a:r>
            <a:r>
              <a:rPr lang="en-US" dirty="0"/>
              <a:t>Matching </a:t>
            </a:r>
            <a:r>
              <a:rPr lang="en-US" dirty="0" smtClean="0"/>
              <a:t>Algorithms For </a:t>
            </a:r>
            <a:r>
              <a:rPr lang="en-US" dirty="0"/>
              <a:t>Motion </a:t>
            </a:r>
            <a:r>
              <a:rPr lang="en-US" dirty="0" smtClean="0"/>
              <a:t>Estimation. </a:t>
            </a:r>
          </a:p>
          <a:p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 smtClean="0"/>
              <a:t>Katsaggelos</a:t>
            </a:r>
            <a:r>
              <a:rPr lang="en-US" dirty="0" smtClean="0"/>
              <a:t>, </a:t>
            </a:r>
            <a:r>
              <a:rPr lang="en-US" dirty="0" err="1" smtClean="0"/>
              <a:t>Aggelos</a:t>
            </a:r>
            <a:r>
              <a:rPr lang="en-US" dirty="0" smtClean="0"/>
              <a:t>. Fundamental of Digital Image and Video Processing. (</a:t>
            </a:r>
            <a:r>
              <a:rPr lang="en-US" i="1" u="sng" dirty="0" smtClean="0">
                <a:hlinkClick r:id="rId2"/>
              </a:rPr>
              <a:t>www.coursera.org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smtClean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>
                <a:sym typeface="Wingdings" pitchFamily="2" charset="2"/>
              </a:rPr>
              <a:t>Be Diligent 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6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2D vs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418154" cy="32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Gerakan</a:t>
            </a:r>
            <a:r>
              <a:rPr lang="en-US" dirty="0" smtClean="0"/>
              <a:t> 2D </a:t>
            </a:r>
            <a:r>
              <a:rPr lang="en-US" dirty="0" err="1" smtClean="0"/>
              <a:t>vs</a:t>
            </a:r>
            <a:r>
              <a:rPr lang="en-US" dirty="0" smtClean="0"/>
              <a:t>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1782635"/>
            <a:ext cx="8316465" cy="43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</a:t>
            </a:r>
            <a:r>
              <a:rPr lang="en-US" dirty="0" err="1" smtClean="0"/>
              <a:t>Dasarnya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r="9325"/>
          <a:stretch/>
        </p:blipFill>
        <p:spPr bwMode="auto">
          <a:xfrm>
            <a:off x="117232" y="1480405"/>
            <a:ext cx="8253047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Motion </a:t>
            </a:r>
            <a:r>
              <a:rPr lang="en-US" dirty="0" err="1" smtClean="0"/>
              <a:t>vs</a:t>
            </a:r>
            <a:r>
              <a:rPr lang="en-US" dirty="0" smtClean="0"/>
              <a:t> Optical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" y="2039816"/>
            <a:ext cx="8340791" cy="267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Motion Estimation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Motion Estimation adalah proses </a:t>
            </a:r>
            <a:r>
              <a:rPr lang="id-ID" dirty="0">
                <a:solidFill>
                  <a:srgbClr val="FF0000"/>
                </a:solidFill>
              </a:rPr>
              <a:t>menganalisa frame-frame </a:t>
            </a:r>
            <a:r>
              <a:rPr lang="id-ID" dirty="0"/>
              <a:t>yang berurutan di </a:t>
            </a:r>
            <a:r>
              <a:rPr lang="id-ID" dirty="0">
                <a:solidFill>
                  <a:srgbClr val="FF0000"/>
                </a:solidFill>
              </a:rPr>
              <a:t>dalam video </a:t>
            </a:r>
            <a:r>
              <a:rPr lang="id-ID" dirty="0"/>
              <a:t>untuk </a:t>
            </a:r>
            <a:r>
              <a:rPr lang="id-ID" dirty="0">
                <a:solidFill>
                  <a:srgbClr val="FF0000"/>
                </a:solidFill>
              </a:rPr>
              <a:t>mengidentifikasi obyek</a:t>
            </a:r>
            <a:r>
              <a:rPr lang="id-ID" dirty="0"/>
              <a:t> yang </a:t>
            </a:r>
            <a:r>
              <a:rPr lang="id-ID" dirty="0">
                <a:solidFill>
                  <a:srgbClr val="FF0000"/>
                </a:solidFill>
              </a:rPr>
              <a:t>bergerak</a:t>
            </a:r>
            <a:r>
              <a:rPr lang="id-ID" dirty="0"/>
              <a:t> di </a:t>
            </a:r>
            <a:r>
              <a:rPr lang="id-ID" dirty="0" smtClean="0"/>
              <a:t>dalamnya</a:t>
            </a:r>
            <a:endParaRPr lang="en-US" dirty="0" smtClean="0"/>
          </a:p>
          <a:p>
            <a:pPr marL="114300" indent="0">
              <a:buNone/>
            </a:pPr>
            <a:endParaRPr lang="id-ID" dirty="0"/>
          </a:p>
          <a:p>
            <a:pPr>
              <a:lnSpc>
                <a:spcPct val="150000"/>
              </a:lnSpc>
            </a:pPr>
            <a:r>
              <a:rPr lang="id-ID" dirty="0" smtClean="0"/>
              <a:t>Motion (</a:t>
            </a:r>
            <a:r>
              <a:rPr lang="id-ID" dirty="0" smtClean="0">
                <a:solidFill>
                  <a:srgbClr val="FF0000"/>
                </a:solidFill>
              </a:rPr>
              <a:t>gerakan</a:t>
            </a:r>
            <a:r>
              <a:rPr lang="id-ID" dirty="0" smtClean="0"/>
              <a:t>) merupakan </a:t>
            </a:r>
            <a:r>
              <a:rPr lang="id-ID" dirty="0" smtClean="0">
                <a:solidFill>
                  <a:srgbClr val="FF0000"/>
                </a:solidFill>
              </a:rPr>
              <a:t>aspek esensial </a:t>
            </a:r>
            <a:r>
              <a:rPr lang="id-ID" dirty="0" smtClean="0"/>
              <a:t>di dalam </a:t>
            </a:r>
            <a:r>
              <a:rPr lang="id-ID" dirty="0" smtClean="0">
                <a:solidFill>
                  <a:srgbClr val="FF0000"/>
                </a:solidFill>
              </a:rPr>
              <a:t>video sequences</a:t>
            </a:r>
          </a:p>
          <a:p>
            <a:pPr>
              <a:lnSpc>
                <a:spcPct val="150000"/>
              </a:lnSpc>
            </a:pPr>
            <a:r>
              <a:rPr lang="id-ID" dirty="0" smtClean="0"/>
              <a:t>Banyak </a:t>
            </a:r>
            <a:r>
              <a:rPr lang="id-ID" dirty="0" smtClean="0">
                <a:solidFill>
                  <a:srgbClr val="FF0000"/>
                </a:solidFill>
              </a:rPr>
              <a:t>pemrosesan</a:t>
            </a:r>
            <a:r>
              <a:rPr lang="id-ID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video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id-ID" dirty="0" smtClean="0">
                <a:solidFill>
                  <a:srgbClr val="FF0000"/>
                </a:solidFill>
              </a:rPr>
              <a:t>kompresi video </a:t>
            </a:r>
            <a:r>
              <a:rPr lang="id-ID" dirty="0" smtClean="0"/>
              <a:t>didasarkan pada </a:t>
            </a:r>
            <a:r>
              <a:rPr lang="id-ID" dirty="0" smtClean="0">
                <a:solidFill>
                  <a:srgbClr val="FF0000"/>
                </a:solidFill>
              </a:rPr>
              <a:t>estimasi dan analisa motion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solidFill>
                  <a:srgbClr val="FF0000"/>
                </a:solidFill>
              </a:rPr>
              <a:t>Gerakan obyek </a:t>
            </a:r>
            <a:r>
              <a:rPr lang="id-ID" dirty="0" smtClean="0"/>
              <a:t>biasa dinyatakan dalam </a:t>
            </a:r>
            <a:r>
              <a:rPr lang="id-ID" dirty="0" smtClean="0">
                <a:solidFill>
                  <a:srgbClr val="FF0000"/>
                </a:solidFill>
              </a:rPr>
              <a:t>motion vector 2 dimensi</a:t>
            </a:r>
            <a:r>
              <a:rPr lang="id-ID" dirty="0" smtClean="0"/>
              <a:t>, yang mencakup </a:t>
            </a:r>
            <a:r>
              <a:rPr lang="id-ID" dirty="0" smtClean="0">
                <a:solidFill>
                  <a:srgbClr val="FF0000"/>
                </a:solidFill>
              </a:rPr>
              <a:t>panjang</a:t>
            </a:r>
            <a:r>
              <a:rPr lang="id-ID" dirty="0" smtClean="0"/>
              <a:t> dan </a:t>
            </a:r>
            <a:r>
              <a:rPr lang="id-ID" dirty="0" smtClean="0">
                <a:solidFill>
                  <a:srgbClr val="FF0000"/>
                </a:solidFill>
              </a:rPr>
              <a:t>arah gerakan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Motion Estimation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Salah satu </a:t>
            </a:r>
            <a:r>
              <a:rPr lang="id-ID" dirty="0" smtClean="0">
                <a:solidFill>
                  <a:srgbClr val="FF0000"/>
                </a:solidFill>
              </a:rPr>
              <a:t>manfaat motion estimation </a:t>
            </a:r>
            <a:r>
              <a:rPr lang="id-ID" dirty="0" smtClean="0"/>
              <a:t>adalah untuk </a:t>
            </a:r>
            <a:r>
              <a:rPr lang="id-ID" dirty="0" smtClean="0">
                <a:solidFill>
                  <a:srgbClr val="FF0000"/>
                </a:solidFill>
              </a:rPr>
              <a:t>mengurangi jumlah frame </a:t>
            </a:r>
            <a:r>
              <a:rPr lang="id-ID" dirty="0" smtClean="0"/>
              <a:t>yang </a:t>
            </a:r>
            <a:r>
              <a:rPr lang="id-ID" dirty="0" smtClean="0">
                <a:solidFill>
                  <a:srgbClr val="FF0000"/>
                </a:solidFill>
              </a:rPr>
              <a:t>disimpan</a:t>
            </a:r>
            <a:r>
              <a:rPr lang="id-ID" dirty="0" smtClean="0"/>
              <a:t> atau </a:t>
            </a:r>
            <a:r>
              <a:rPr lang="id-ID" dirty="0" smtClean="0">
                <a:solidFill>
                  <a:srgbClr val="FF0000"/>
                </a:solidFill>
              </a:rPr>
              <a:t>dikomputasi</a:t>
            </a:r>
            <a:r>
              <a:rPr lang="id-ID" dirty="0" smtClean="0"/>
              <a:t>, cukup disimpan </a:t>
            </a:r>
            <a:r>
              <a:rPr lang="id-ID" dirty="0" smtClean="0">
                <a:solidFill>
                  <a:srgbClr val="FF0000"/>
                </a:solidFill>
              </a:rPr>
              <a:t>motion vector-nya </a:t>
            </a:r>
            <a:r>
              <a:rPr lang="id-ID" dirty="0" smtClean="0"/>
              <a:t>saja</a:t>
            </a:r>
          </a:p>
          <a:p>
            <a:r>
              <a:rPr lang="id-ID" dirty="0" smtClean="0"/>
              <a:t>Perhatikan ilustrasi berikut.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68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984</TotalTime>
  <Words>735</Words>
  <Application>Microsoft Office PowerPoint</Application>
  <PresentationFormat>On-screen Show (4:3)</PresentationFormat>
  <Paragraphs>131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Constantia</vt:lpstr>
      <vt:lpstr>Wingdings</vt:lpstr>
      <vt:lpstr>Adjacency</vt:lpstr>
      <vt:lpstr>Dasar Pengolahan Video Digital</vt:lpstr>
      <vt:lpstr>Prinsip Data Video Digital</vt:lpstr>
      <vt:lpstr>Motion Estimation</vt:lpstr>
      <vt:lpstr>Gambar 2D vs 3D</vt:lpstr>
      <vt:lpstr>Gerakan 2D vs 3D</vt:lpstr>
      <vt:lpstr>Ide Dasarnya</vt:lpstr>
      <vt:lpstr>True Motion vs Optical Flow</vt:lpstr>
      <vt:lpstr>Motion Estimation</vt:lpstr>
      <vt:lpstr>Motion Estimation</vt:lpstr>
      <vt:lpstr>PowerPoint Presentation</vt:lpstr>
      <vt:lpstr>Motion Representation</vt:lpstr>
      <vt:lpstr>Motion Representation</vt:lpstr>
      <vt:lpstr>Motion Estimation Applications</vt:lpstr>
      <vt:lpstr>Object Tracking</vt:lpstr>
      <vt:lpstr>Temporal Interpolation</vt:lpstr>
      <vt:lpstr>Temporal Interpolation</vt:lpstr>
      <vt:lpstr>Motion Compensated Temporal Filtering</vt:lpstr>
      <vt:lpstr>Klasifikasi Metode untuk Motion Estimation</vt:lpstr>
      <vt:lpstr>Metode Dasar Motion Estimation</vt:lpstr>
      <vt:lpstr>Block Matching Algorithm</vt:lpstr>
      <vt:lpstr>Basic Steps pada BMA</vt:lpstr>
      <vt:lpstr>Basic Steps pada BMA</vt:lpstr>
      <vt:lpstr>Basic Steps pada BMA</vt:lpstr>
      <vt:lpstr>Contoh Block Matching</vt:lpstr>
      <vt:lpstr>Contoh Block Matching</vt:lpstr>
      <vt:lpstr>Metode Pencarian (Searching)</vt:lpstr>
      <vt:lpstr>PowerPoint Presentation</vt:lpstr>
      <vt:lpstr>PowerPoint Presentation</vt:lpstr>
      <vt:lpstr>Motion Vector</vt:lpstr>
      <vt:lpstr>Motion Vector</vt:lpstr>
      <vt:lpstr>Motion Vector</vt:lpstr>
      <vt:lpstr>Motion Vector</vt:lpstr>
      <vt:lpstr>Contoh Mencari Motion Vector dengan EBMA*)</vt:lpstr>
      <vt:lpstr>Contoh Mencari Motion Vector dengan EBMA – lanj.</vt:lpstr>
      <vt:lpstr>Contoh Mencari Motion Vector dengan EBMA – lanj.</vt:lpstr>
      <vt:lpstr>Contoh Mencari Motion Vector dengan EBMA – lanj.</vt:lpstr>
      <vt:lpstr>Latihan 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Video Digital</dc:title>
  <dc:creator>user</dc:creator>
  <cp:lastModifiedBy>FAIRUZ AZMI</cp:lastModifiedBy>
  <cp:revision>35</cp:revision>
  <dcterms:created xsi:type="dcterms:W3CDTF">2015-11-16T00:48:13Z</dcterms:created>
  <dcterms:modified xsi:type="dcterms:W3CDTF">2016-12-09T07:59:05Z</dcterms:modified>
</cp:coreProperties>
</file>