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56" r:id="rId4"/>
    <p:sldId id="257" r:id="rId5"/>
    <p:sldId id="260" r:id="rId6"/>
    <p:sldId id="261" r:id="rId7"/>
    <p:sldId id="259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1" r:id="rId16"/>
    <p:sldId id="269" r:id="rId17"/>
    <p:sldId id="27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51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6D9E3-00C4-4D64-8EC6-2B7FD7DB63E3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DE3E5-B1EE-4A86-8B8D-31A4415719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6D9E3-00C4-4D64-8EC6-2B7FD7DB63E3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DE3E5-B1EE-4A86-8B8D-31A4415719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6D9E3-00C4-4D64-8EC6-2B7FD7DB63E3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DE3E5-B1EE-4A86-8B8D-31A4415719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2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A148-57C1-43F4-A073-6C76FE43D48B}" type="datetimeFigureOut">
              <a:rPr lang="id-ID" smtClean="0">
                <a:solidFill>
                  <a:srgbClr val="E3DED1"/>
                </a:solidFill>
              </a:rPr>
              <a:pPr/>
              <a:t>02/12/2016</a:t>
            </a:fld>
            <a:endParaRPr lang="id-ID">
              <a:solidFill>
                <a:srgbClr val="E3DED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srgbClr val="E3DED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77C7-71E6-4122-A2CF-9196539E257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05897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A148-57C1-43F4-A073-6C76FE43D48B}" type="datetimeFigureOut">
              <a:rPr lang="id-ID" smtClean="0">
                <a:solidFill>
                  <a:srgbClr val="E3DED1"/>
                </a:solidFill>
              </a:rPr>
              <a:pPr/>
              <a:t>02/12/2016</a:t>
            </a:fld>
            <a:endParaRPr lang="id-ID">
              <a:solidFill>
                <a:srgbClr val="E3DED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srgbClr val="E3DED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77C7-71E6-4122-A2CF-9196539E257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81849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A148-57C1-43F4-A073-6C76FE43D48B}" type="datetimeFigureOut">
              <a:rPr lang="id-ID" smtClean="0">
                <a:solidFill>
                  <a:srgbClr val="E3DED1"/>
                </a:solidFill>
              </a:rPr>
              <a:pPr/>
              <a:t>02/12/2016</a:t>
            </a:fld>
            <a:endParaRPr lang="id-ID">
              <a:solidFill>
                <a:srgbClr val="E3DED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srgbClr val="E3DED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77C7-71E6-4122-A2CF-9196539E257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87117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A148-57C1-43F4-A073-6C76FE43D48B}" type="datetimeFigureOut">
              <a:rPr lang="id-ID" smtClean="0">
                <a:solidFill>
                  <a:srgbClr val="E3DED1"/>
                </a:solidFill>
              </a:rPr>
              <a:pPr/>
              <a:t>02/12/2016</a:t>
            </a:fld>
            <a:endParaRPr lang="id-ID">
              <a:solidFill>
                <a:srgbClr val="E3DED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srgbClr val="E3DED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77C7-71E6-4122-A2CF-9196539E257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444874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A148-57C1-43F4-A073-6C76FE43D48B}" type="datetimeFigureOut">
              <a:rPr lang="id-ID" smtClean="0">
                <a:solidFill>
                  <a:srgbClr val="E3DED1"/>
                </a:solidFill>
              </a:rPr>
              <a:pPr/>
              <a:t>02/12/2016</a:t>
            </a:fld>
            <a:endParaRPr lang="id-ID">
              <a:solidFill>
                <a:srgbClr val="E3DED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srgbClr val="E3DED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77C7-71E6-4122-A2CF-9196539E257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756980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A148-57C1-43F4-A073-6C76FE43D48B}" type="datetimeFigureOut">
              <a:rPr lang="id-ID" smtClean="0">
                <a:solidFill>
                  <a:srgbClr val="E3DED1"/>
                </a:solidFill>
              </a:rPr>
              <a:pPr/>
              <a:t>02/12/2016</a:t>
            </a:fld>
            <a:endParaRPr lang="id-ID">
              <a:solidFill>
                <a:srgbClr val="E3DED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srgbClr val="E3DED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77C7-71E6-4122-A2CF-9196539E257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742174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A148-57C1-43F4-A073-6C76FE43D48B}" type="datetimeFigureOut">
              <a:rPr lang="id-ID" smtClean="0">
                <a:solidFill>
                  <a:srgbClr val="E3DED1"/>
                </a:solidFill>
              </a:rPr>
              <a:pPr/>
              <a:t>02/12/2016</a:t>
            </a:fld>
            <a:endParaRPr lang="id-ID">
              <a:solidFill>
                <a:srgbClr val="E3DED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srgbClr val="E3DED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77C7-71E6-4122-A2CF-9196539E257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842265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A148-57C1-43F4-A073-6C76FE43D48B}" type="datetimeFigureOut">
              <a:rPr lang="id-ID" smtClean="0">
                <a:solidFill>
                  <a:srgbClr val="E3DED1"/>
                </a:solidFill>
              </a:rPr>
              <a:pPr/>
              <a:t>02/12/2016</a:t>
            </a:fld>
            <a:endParaRPr lang="id-ID">
              <a:solidFill>
                <a:srgbClr val="E3DED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srgbClr val="E3DED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77C7-71E6-4122-A2CF-9196539E257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835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6D9E3-00C4-4D64-8EC6-2B7FD7DB63E3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DE3E5-B1EE-4A86-8B8D-31A4415719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A148-57C1-43F4-A073-6C76FE43D48B}" type="datetimeFigureOut">
              <a:rPr lang="id-ID" smtClean="0">
                <a:solidFill>
                  <a:srgbClr val="E3DED1"/>
                </a:solidFill>
              </a:rPr>
              <a:pPr/>
              <a:t>02/12/2016</a:t>
            </a:fld>
            <a:endParaRPr lang="id-ID">
              <a:solidFill>
                <a:srgbClr val="E3DED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7477C7-71E6-4122-A2CF-9196539E257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>
              <a:solidFill>
                <a:srgbClr val="E3DE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2477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A148-57C1-43F4-A073-6C76FE43D48B}" type="datetimeFigureOut">
              <a:rPr lang="id-ID" smtClean="0">
                <a:solidFill>
                  <a:srgbClr val="E3DED1"/>
                </a:solidFill>
              </a:rPr>
              <a:pPr/>
              <a:t>02/12/2016</a:t>
            </a:fld>
            <a:endParaRPr lang="id-ID">
              <a:solidFill>
                <a:srgbClr val="E3DED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srgbClr val="E3DED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77C7-71E6-4122-A2CF-9196539E257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198450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A148-57C1-43F4-A073-6C76FE43D48B}" type="datetimeFigureOut">
              <a:rPr lang="id-ID" smtClean="0">
                <a:solidFill>
                  <a:srgbClr val="E3DED1"/>
                </a:solidFill>
              </a:rPr>
              <a:pPr/>
              <a:t>02/12/2016</a:t>
            </a:fld>
            <a:endParaRPr lang="id-ID">
              <a:solidFill>
                <a:srgbClr val="E3DED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srgbClr val="E3DED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77C7-71E6-4122-A2CF-9196539E257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904052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6D9E3-00C4-4D64-8EC6-2B7FD7DB63E3}" type="datetimeFigureOut">
              <a:rPr lang="en-US" smtClean="0">
                <a:solidFill>
                  <a:srgbClr val="E3DED1"/>
                </a:solidFill>
              </a:rPr>
              <a:pPr/>
              <a:t>12/2/2016</a:t>
            </a:fld>
            <a:endParaRPr lang="en-US">
              <a:solidFill>
                <a:srgbClr val="E3DED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3DED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DE3E5-B1EE-4A86-8B8D-31A4415719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1190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6D9E3-00C4-4D64-8EC6-2B7FD7DB63E3}" type="datetimeFigureOut">
              <a:rPr lang="en-US" smtClean="0">
                <a:solidFill>
                  <a:srgbClr val="E3DED1"/>
                </a:solidFill>
              </a:rPr>
              <a:pPr/>
              <a:t>12/2/2016</a:t>
            </a:fld>
            <a:endParaRPr lang="en-US">
              <a:solidFill>
                <a:srgbClr val="E3DED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3DED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DE3E5-B1EE-4A86-8B8D-31A4415719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83899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6D9E3-00C4-4D64-8EC6-2B7FD7DB63E3}" type="datetimeFigureOut">
              <a:rPr lang="en-US" smtClean="0">
                <a:solidFill>
                  <a:srgbClr val="E3DED1"/>
                </a:solidFill>
              </a:rPr>
              <a:pPr/>
              <a:t>12/2/2016</a:t>
            </a:fld>
            <a:endParaRPr lang="en-US">
              <a:solidFill>
                <a:srgbClr val="E3DED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3DED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DE3E5-B1EE-4A86-8B8D-31A4415719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39071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6D9E3-00C4-4D64-8EC6-2B7FD7DB63E3}" type="datetimeFigureOut">
              <a:rPr lang="en-US" smtClean="0">
                <a:solidFill>
                  <a:srgbClr val="E3DED1"/>
                </a:solidFill>
              </a:rPr>
              <a:pPr/>
              <a:t>12/2/2016</a:t>
            </a:fld>
            <a:endParaRPr lang="en-US">
              <a:solidFill>
                <a:srgbClr val="E3DED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3DED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DE3E5-B1EE-4A86-8B8D-31A4415719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32709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6D9E3-00C4-4D64-8EC6-2B7FD7DB63E3}" type="datetimeFigureOut">
              <a:rPr lang="en-US" smtClean="0">
                <a:solidFill>
                  <a:srgbClr val="E3DED1"/>
                </a:solidFill>
              </a:rPr>
              <a:pPr/>
              <a:t>12/2/2016</a:t>
            </a:fld>
            <a:endParaRPr lang="en-US">
              <a:solidFill>
                <a:srgbClr val="E3DED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3DED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DE3E5-B1EE-4A86-8B8D-31A4415719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93248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6D9E3-00C4-4D64-8EC6-2B7FD7DB63E3}" type="datetimeFigureOut">
              <a:rPr lang="en-US" smtClean="0">
                <a:solidFill>
                  <a:srgbClr val="E3DED1"/>
                </a:solidFill>
              </a:rPr>
              <a:pPr/>
              <a:t>12/2/2016</a:t>
            </a:fld>
            <a:endParaRPr lang="en-US">
              <a:solidFill>
                <a:srgbClr val="E3DED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3DED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DE3E5-B1EE-4A86-8B8D-31A4415719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71289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6D9E3-00C4-4D64-8EC6-2B7FD7DB63E3}" type="datetimeFigureOut">
              <a:rPr lang="en-US" smtClean="0">
                <a:solidFill>
                  <a:srgbClr val="E3DED1"/>
                </a:solidFill>
              </a:rPr>
              <a:pPr/>
              <a:t>12/2/2016</a:t>
            </a:fld>
            <a:endParaRPr lang="en-US">
              <a:solidFill>
                <a:srgbClr val="E3DED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3DED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DE3E5-B1EE-4A86-8B8D-31A4415719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117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6D9E3-00C4-4D64-8EC6-2B7FD7DB63E3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DE3E5-B1EE-4A86-8B8D-31A4415719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6D9E3-00C4-4D64-8EC6-2B7FD7DB63E3}" type="datetimeFigureOut">
              <a:rPr lang="en-US" smtClean="0">
                <a:solidFill>
                  <a:srgbClr val="E3DED1"/>
                </a:solidFill>
              </a:rPr>
              <a:pPr/>
              <a:t>12/2/2016</a:t>
            </a:fld>
            <a:endParaRPr lang="en-US">
              <a:solidFill>
                <a:srgbClr val="E3DED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3DED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DE3E5-B1EE-4A86-8B8D-31A4415719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12799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6D9E3-00C4-4D64-8EC6-2B7FD7DB63E3}" type="datetimeFigureOut">
              <a:rPr lang="en-US" smtClean="0">
                <a:solidFill>
                  <a:srgbClr val="E3DED1"/>
                </a:solidFill>
              </a:rPr>
              <a:pPr/>
              <a:t>12/2/2016</a:t>
            </a:fld>
            <a:endParaRPr lang="en-US">
              <a:solidFill>
                <a:srgbClr val="E3DED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1DE3E5-B1EE-4A86-8B8D-31A4415719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srgbClr val="E3DE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30866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6D9E3-00C4-4D64-8EC6-2B7FD7DB63E3}" type="datetimeFigureOut">
              <a:rPr lang="en-US" smtClean="0">
                <a:solidFill>
                  <a:srgbClr val="E3DED1"/>
                </a:solidFill>
              </a:rPr>
              <a:pPr/>
              <a:t>12/2/2016</a:t>
            </a:fld>
            <a:endParaRPr lang="en-US">
              <a:solidFill>
                <a:srgbClr val="E3DED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3DED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DE3E5-B1EE-4A86-8B8D-31A4415719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79534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6D9E3-00C4-4D64-8EC6-2B7FD7DB63E3}" type="datetimeFigureOut">
              <a:rPr lang="en-US" smtClean="0">
                <a:solidFill>
                  <a:srgbClr val="E3DED1"/>
                </a:solidFill>
              </a:rPr>
              <a:pPr/>
              <a:t>12/2/2016</a:t>
            </a:fld>
            <a:endParaRPr lang="en-US">
              <a:solidFill>
                <a:srgbClr val="E3DED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3DED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DE3E5-B1EE-4A86-8B8D-31A4415719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141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6D9E3-00C4-4D64-8EC6-2B7FD7DB63E3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DE3E5-B1EE-4A86-8B8D-31A4415719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6D9E3-00C4-4D64-8EC6-2B7FD7DB63E3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DE3E5-B1EE-4A86-8B8D-31A4415719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6D9E3-00C4-4D64-8EC6-2B7FD7DB63E3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DE3E5-B1EE-4A86-8B8D-31A4415719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6D9E3-00C4-4D64-8EC6-2B7FD7DB63E3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DE3E5-B1EE-4A86-8B8D-31A4415719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6D9E3-00C4-4D64-8EC6-2B7FD7DB63E3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DE3E5-B1EE-4A86-8B8D-31A4415719C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6D9E3-00C4-4D64-8EC6-2B7FD7DB63E3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1DE3E5-B1EE-4A86-8B8D-31A4415719C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B1DE3E5-B1EE-4A86-8B8D-31A4415719C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B06D9E3-00C4-4D64-8EC6-2B7FD7DB63E3}" type="datetimeFigureOut">
              <a:rPr lang="en-US" smtClean="0"/>
              <a:t>12/2/2016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C7477C7-71E6-4122-A2CF-9196539E257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1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id-ID">
              <a:solidFill>
                <a:srgbClr val="E3DED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2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AEFA148-57C1-43F4-A073-6C76FE43D48B}" type="datetimeFigureOut">
              <a:rPr lang="id-ID" smtClean="0">
                <a:solidFill>
                  <a:srgbClr val="E3DED1"/>
                </a:solidFill>
              </a:rPr>
              <a:pPr/>
              <a:t>02/12/2016</a:t>
            </a:fld>
            <a:endParaRPr lang="id-ID">
              <a:solidFill>
                <a:srgbClr val="E3DE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72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B1DE3E5-B1EE-4A86-8B8D-31A4415719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>
              <a:solidFill>
                <a:srgbClr val="E3DED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B06D9E3-00C4-4D64-8EC6-2B7FD7DB63E3}" type="datetimeFigureOut">
              <a:rPr lang="en-US" smtClean="0">
                <a:solidFill>
                  <a:srgbClr val="E3DED1"/>
                </a:solidFill>
              </a:rPr>
              <a:pPr/>
              <a:t>12/2/2016</a:t>
            </a:fld>
            <a:endParaRPr lang="en-US">
              <a:solidFill>
                <a:srgbClr val="E3DE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995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athworks.com/matlabcentral/profile/authors/4428430-speech-processin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Praktikum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Speech Processing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159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Modul</a:t>
            </a:r>
            <a:r>
              <a:rPr lang="en-US" dirty="0" smtClean="0"/>
              <a:t> 2		</a:t>
            </a:r>
            <a:r>
              <a:rPr lang="en-US" sz="3200" dirty="0" smtClean="0"/>
              <a:t>Spectrogram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257800" cy="4800600"/>
          </a:xfrm>
        </p:spPr>
        <p:txBody>
          <a:bodyPr/>
          <a:lstStyle/>
          <a:p>
            <a:r>
              <a:rPr lang="en-US" dirty="0" smtClean="0"/>
              <a:t>Spectrogram </a:t>
            </a:r>
            <a:r>
              <a:rPr lang="en-US" dirty="0" err="1" smtClean="0"/>
              <a:t>adalah</a:t>
            </a:r>
            <a:r>
              <a:rPr lang="en-US" dirty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representasi</a:t>
            </a:r>
            <a:r>
              <a:rPr lang="en-US" dirty="0" smtClean="0">
                <a:solidFill>
                  <a:srgbClr val="FF0000"/>
                </a:solidFill>
              </a:rPr>
              <a:t> visual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spektrum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frekuensi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/</a:t>
            </a:r>
            <a:r>
              <a:rPr lang="en-US" dirty="0" err="1" smtClean="0"/>
              <a:t>sinyal</a:t>
            </a:r>
            <a:r>
              <a:rPr lang="en-US" dirty="0" smtClean="0"/>
              <a:t> yang </a:t>
            </a:r>
            <a:r>
              <a:rPr lang="en-US" dirty="0" err="1" smtClean="0">
                <a:solidFill>
                  <a:srgbClr val="FF0000"/>
                </a:solidFill>
              </a:rPr>
              <a:t>berubah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terhadap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waktu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(</a:t>
            </a:r>
            <a:r>
              <a:rPr lang="en-US" dirty="0" err="1" smtClean="0"/>
              <a:t>atau</a:t>
            </a:r>
            <a:r>
              <a:rPr lang="en-US" dirty="0" smtClean="0"/>
              <a:t> variable lain).</a:t>
            </a:r>
          </a:p>
          <a:p>
            <a:r>
              <a:rPr lang="en-US" dirty="0" err="1"/>
              <a:t>Frekuensi</a:t>
            </a:r>
            <a:r>
              <a:rPr lang="en-US" dirty="0"/>
              <a:t> </a:t>
            </a:r>
            <a:r>
              <a:rPr lang="en-US" dirty="0" err="1"/>
              <a:t>rendah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tebal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suara</a:t>
            </a:r>
            <a:r>
              <a:rPr lang="en-US" dirty="0"/>
              <a:t> </a:t>
            </a:r>
            <a:r>
              <a:rPr lang="en-US" dirty="0" err="1"/>
              <a:t>pria</a:t>
            </a:r>
            <a:r>
              <a:rPr lang="en-US" dirty="0"/>
              <a:t>. </a:t>
            </a:r>
            <a:r>
              <a:rPr lang="en-US" dirty="0" err="1">
                <a:solidFill>
                  <a:srgbClr val="FF0000"/>
                </a:solidFill>
              </a:rPr>
              <a:t>Kenaikan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intensitas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warna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menunjukkan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kenaikan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kepadatan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frekuensi</a:t>
            </a:r>
            <a:r>
              <a:rPr lang="en-US" dirty="0"/>
              <a:t>. </a:t>
            </a:r>
            <a:endParaRPr lang="id-ID" dirty="0"/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51" t="12688" r="5971" b="6086"/>
          <a:stretch/>
        </p:blipFill>
        <p:spPr bwMode="auto">
          <a:xfrm>
            <a:off x="5867400" y="1876216"/>
            <a:ext cx="3160395" cy="2467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658379"/>
            <a:ext cx="3210401" cy="2063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718386"/>
            <a:ext cx="3160395" cy="2003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ounded Rectangular Callout 3"/>
          <p:cNvSpPr/>
          <p:nvPr/>
        </p:nvSpPr>
        <p:spPr>
          <a:xfrm>
            <a:off x="152400" y="5306585"/>
            <a:ext cx="1066800" cy="767178"/>
          </a:xfrm>
          <a:prstGeom prst="wedgeRoundRectCallout">
            <a:avLst>
              <a:gd name="adj1" fmla="val 70411"/>
              <a:gd name="adj2" fmla="val -33621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One</a:t>
            </a:r>
            <a:endParaRPr lang="en-US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4648200" y="5215429"/>
            <a:ext cx="1066800" cy="767178"/>
          </a:xfrm>
          <a:prstGeom prst="wedgeRoundRectCallout">
            <a:avLst>
              <a:gd name="adj1" fmla="val 66263"/>
              <a:gd name="adj2" fmla="val -43233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Two</a:t>
            </a:r>
            <a:endParaRPr lang="en-US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7960995" y="985422"/>
            <a:ext cx="1066800" cy="767178"/>
          </a:xfrm>
          <a:prstGeom prst="wedgeRoundRect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16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 smtClean="0"/>
              <a:t>Modul</a:t>
            </a:r>
            <a:r>
              <a:rPr lang="en-US" dirty="0" smtClean="0"/>
              <a:t> 3</a:t>
            </a:r>
            <a:r>
              <a:rPr lang="en-US" dirty="0"/>
              <a:t>	</a:t>
            </a:r>
            <a:r>
              <a:rPr lang="en-US" sz="3200" dirty="0" smtClean="0"/>
              <a:t>Three Tube </a:t>
            </a:r>
            <a:r>
              <a:rPr lang="en-US" sz="3200" dirty="0"/>
              <a:t>Vocal Tract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50" t="2504" r="10020" b="16607"/>
          <a:stretch/>
        </p:blipFill>
        <p:spPr bwMode="auto">
          <a:xfrm>
            <a:off x="5911570" y="3733800"/>
            <a:ext cx="3232430" cy="270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859280"/>
            <a:ext cx="2868930" cy="2179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859280"/>
            <a:ext cx="2872740" cy="2160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648200"/>
            <a:ext cx="2861310" cy="2194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671060"/>
            <a:ext cx="2819400" cy="217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ounded Rectangular Callout 8"/>
          <p:cNvSpPr/>
          <p:nvPr/>
        </p:nvSpPr>
        <p:spPr>
          <a:xfrm>
            <a:off x="0" y="1143000"/>
            <a:ext cx="1066800" cy="538578"/>
          </a:xfrm>
          <a:prstGeom prst="wedgeRoundRectCallout">
            <a:avLst>
              <a:gd name="adj1" fmla="val 30319"/>
              <a:gd name="adj2" fmla="val 72112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3030916" y="1143000"/>
            <a:ext cx="1066800" cy="587870"/>
          </a:xfrm>
          <a:prstGeom prst="wedgeRoundRectCallout">
            <a:avLst>
              <a:gd name="adj1" fmla="val 30319"/>
              <a:gd name="adj2" fmla="val 72112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1" name="Rounded Rectangular Callout 10"/>
          <p:cNvSpPr/>
          <p:nvPr/>
        </p:nvSpPr>
        <p:spPr>
          <a:xfrm>
            <a:off x="0" y="4019550"/>
            <a:ext cx="1066800" cy="552450"/>
          </a:xfrm>
          <a:prstGeom prst="wedgeRoundRectCallout">
            <a:avLst>
              <a:gd name="adj1" fmla="val 30319"/>
              <a:gd name="adj2" fmla="val 72112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2" name="Rounded Rectangular Callout 11"/>
          <p:cNvSpPr/>
          <p:nvPr/>
        </p:nvSpPr>
        <p:spPr>
          <a:xfrm>
            <a:off x="3048000" y="4022437"/>
            <a:ext cx="1066800" cy="549563"/>
          </a:xfrm>
          <a:prstGeom prst="wedgeRoundRectCallout">
            <a:avLst>
              <a:gd name="adj1" fmla="val 30319"/>
              <a:gd name="adj2" fmla="val 72112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3" name="Rounded Rectangular Callout 12"/>
          <p:cNvSpPr/>
          <p:nvPr/>
        </p:nvSpPr>
        <p:spPr>
          <a:xfrm>
            <a:off x="6400800" y="1859280"/>
            <a:ext cx="1752600" cy="1218070"/>
          </a:xfrm>
          <a:prstGeom prst="wedgeRoundRectCallout">
            <a:avLst>
              <a:gd name="adj1" fmla="val 56406"/>
              <a:gd name="adj2" fmla="val 101172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Bandingkan</a:t>
            </a:r>
            <a:r>
              <a:rPr lang="en-US" dirty="0" smtClean="0"/>
              <a:t> Range Formant-</a:t>
            </a:r>
            <a:r>
              <a:rPr lang="en-US" dirty="0" err="1" smtClean="0"/>
              <a:t>nya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67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Modul</a:t>
            </a:r>
            <a:r>
              <a:rPr lang="en-US" dirty="0" smtClean="0"/>
              <a:t> 4		</a:t>
            </a:r>
            <a:r>
              <a:rPr lang="en-US" sz="3200" dirty="0" smtClean="0"/>
              <a:t>Formant Estimation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Formant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id-ID" dirty="0" smtClean="0">
                <a:solidFill>
                  <a:srgbClr val="FF0000"/>
                </a:solidFill>
              </a:rPr>
              <a:t>rekuensi-frekuensi resonansi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yang </a:t>
            </a:r>
            <a:r>
              <a:rPr lang="en-US" dirty="0" err="1" smtClean="0">
                <a:solidFill>
                  <a:srgbClr val="FF0000"/>
                </a:solidFill>
              </a:rPr>
              <a:t>keluar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dari</a:t>
            </a:r>
            <a:r>
              <a:rPr lang="en-US" dirty="0" smtClean="0">
                <a:solidFill>
                  <a:srgbClr val="FF0000"/>
                </a:solidFill>
              </a:rPr>
              <a:t> vocal tract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258078"/>
            <a:ext cx="3962400" cy="55999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" y="3429000"/>
            <a:ext cx="522590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5410200" y="3848100"/>
            <a:ext cx="2362200" cy="2667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410200" y="5867400"/>
            <a:ext cx="2362200" cy="2667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5410200" y="2057400"/>
            <a:ext cx="2362200" cy="2667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5410200" y="6438900"/>
            <a:ext cx="2362200" cy="2667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5324168" y="2667000"/>
            <a:ext cx="2448232" cy="2667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8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Modul</a:t>
            </a:r>
            <a:r>
              <a:rPr lang="en-US" dirty="0"/>
              <a:t> 4		</a:t>
            </a:r>
            <a:r>
              <a:rPr lang="en-US" sz="3200" dirty="0"/>
              <a:t>Formant Estimation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80060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418918"/>
            <a:ext cx="4481513" cy="280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8" name="Picture 2" descr="http://mamonu.weebly.com/uploads/3/6/7/9/3679145/2325984.jpg?82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5950" y="4456937"/>
            <a:ext cx="5200650" cy="2361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28750"/>
            <a:ext cx="4410075" cy="2776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ounded Rectangle 7"/>
          <p:cNvSpPr/>
          <p:nvPr/>
        </p:nvSpPr>
        <p:spPr>
          <a:xfrm>
            <a:off x="4114800" y="5637472"/>
            <a:ext cx="1295400" cy="1905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119716" y="4953000"/>
            <a:ext cx="1295400" cy="1905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4119716" y="6019800"/>
            <a:ext cx="1295400" cy="33695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4119716" y="5300520"/>
            <a:ext cx="1295400" cy="16847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4139381" y="5851324"/>
            <a:ext cx="1295400" cy="16847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0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Modul</a:t>
            </a:r>
            <a:r>
              <a:rPr lang="en-US" dirty="0" smtClean="0"/>
              <a:t> 5		</a:t>
            </a:r>
            <a:r>
              <a:rPr lang="en-US" sz="3200" dirty="0" smtClean="0"/>
              <a:t>Pitch Detector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Pitch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frekuensi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vibrasi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(</a:t>
            </a:r>
            <a:r>
              <a:rPr lang="en-US" dirty="0" err="1" smtClean="0">
                <a:solidFill>
                  <a:srgbClr val="FF0000"/>
                </a:solidFill>
              </a:rPr>
              <a:t>frekuensi</a:t>
            </a:r>
            <a:r>
              <a:rPr lang="en-US" dirty="0" smtClean="0">
                <a:solidFill>
                  <a:srgbClr val="FF0000"/>
                </a:solidFill>
              </a:rPr>
              <a:t> fundamental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vibrasi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diproduksi</a:t>
            </a:r>
            <a:r>
              <a:rPr lang="en-US" dirty="0" smtClean="0"/>
              <a:t>, </a:t>
            </a:r>
            <a:r>
              <a:rPr lang="en-US" dirty="0" err="1" smtClean="0"/>
              <a:t>satuan</a:t>
            </a:r>
            <a:r>
              <a:rPr lang="en-US" dirty="0" smtClean="0"/>
              <a:t> Hz)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0180" y="2677324"/>
            <a:ext cx="3649980" cy="1901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010" y="4892040"/>
            <a:ext cx="3646170" cy="1889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0180" y="4887124"/>
            <a:ext cx="3665220" cy="188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715424"/>
            <a:ext cx="3649980" cy="1863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ounded Rectangular Callout 8"/>
          <p:cNvSpPr/>
          <p:nvPr/>
        </p:nvSpPr>
        <p:spPr>
          <a:xfrm>
            <a:off x="4488180" y="4353462"/>
            <a:ext cx="1066800" cy="538578"/>
          </a:xfrm>
          <a:prstGeom prst="wedgeRoundRectCallout">
            <a:avLst>
              <a:gd name="adj1" fmla="val 30319"/>
              <a:gd name="adj2" fmla="val 72112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0" name="Rounded Rectangular Callout 9"/>
          <p:cNvSpPr/>
          <p:nvPr/>
        </p:nvSpPr>
        <p:spPr>
          <a:xfrm>
            <a:off x="0" y="4353462"/>
            <a:ext cx="1066800" cy="538578"/>
          </a:xfrm>
          <a:prstGeom prst="wedgeRoundRectCallout">
            <a:avLst>
              <a:gd name="adj1" fmla="val 30319"/>
              <a:gd name="adj2" fmla="val 72112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Eight</a:t>
            </a:r>
            <a:endParaRPr lang="en-US" dirty="0"/>
          </a:p>
        </p:txBody>
      </p:sp>
      <p:sp>
        <p:nvSpPr>
          <p:cNvPr id="11" name="Rounded Rectangular Callout 10"/>
          <p:cNvSpPr/>
          <p:nvPr/>
        </p:nvSpPr>
        <p:spPr>
          <a:xfrm>
            <a:off x="4488180" y="2446135"/>
            <a:ext cx="1066800" cy="538578"/>
          </a:xfrm>
          <a:prstGeom prst="wedgeRoundRectCallout">
            <a:avLst>
              <a:gd name="adj1" fmla="val 30319"/>
              <a:gd name="adj2" fmla="val 72112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Seven</a:t>
            </a:r>
            <a:endParaRPr lang="en-US" dirty="0"/>
          </a:p>
        </p:txBody>
      </p:sp>
      <p:sp>
        <p:nvSpPr>
          <p:cNvPr id="12" name="Rounded Rectangular Callout 11"/>
          <p:cNvSpPr/>
          <p:nvPr/>
        </p:nvSpPr>
        <p:spPr>
          <a:xfrm>
            <a:off x="0" y="2446135"/>
            <a:ext cx="1066800" cy="538578"/>
          </a:xfrm>
          <a:prstGeom prst="wedgeRoundRectCallout">
            <a:avLst>
              <a:gd name="adj1" fmla="val 30319"/>
              <a:gd name="adj2" fmla="val 72112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98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Modul</a:t>
            </a:r>
            <a:r>
              <a:rPr lang="en-US" dirty="0" smtClean="0"/>
              <a:t> 6		</a:t>
            </a:r>
            <a:r>
              <a:rPr lang="en-US" sz="3200" dirty="0" smtClean="0"/>
              <a:t>Endpoint Detector</a:t>
            </a:r>
            <a:endParaRPr lang="en-US" sz="32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1" y="1600200"/>
            <a:ext cx="4143375" cy="269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9" y="1600200"/>
            <a:ext cx="4138612" cy="2671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731775" y="4427589"/>
            <a:ext cx="3886200" cy="2362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Endpoint detector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speech recognition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speech-to-text.</a:t>
            </a:r>
          </a:p>
          <a:p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23863" y="4419600"/>
            <a:ext cx="3886200" cy="2362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Program </a:t>
            </a:r>
            <a:r>
              <a:rPr lang="en-US" dirty="0" err="1" smtClean="0">
                <a:solidFill>
                  <a:srgbClr val="FF0000"/>
                </a:solidFill>
              </a:rPr>
              <a:t>mencari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audio</a:t>
            </a:r>
            <a:r>
              <a:rPr lang="en-US" dirty="0" smtClean="0"/>
              <a:t> yang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periode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sinyal</a:t>
            </a:r>
            <a:r>
              <a:rPr lang="en-US" dirty="0" smtClean="0">
                <a:solidFill>
                  <a:srgbClr val="FF0000"/>
                </a:solidFill>
              </a:rPr>
              <a:t> background</a:t>
            </a:r>
            <a:r>
              <a:rPr lang="en-US" dirty="0" smtClean="0"/>
              <a:t>, </a:t>
            </a:r>
            <a:r>
              <a:rPr lang="en-US" dirty="0" err="1" smtClean="0"/>
              <a:t>diikuti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periode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ucapan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berbasis</a:t>
            </a:r>
            <a:r>
              <a:rPr lang="en-US" dirty="0" smtClean="0"/>
              <a:t> frame-to-frame,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dihitung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log </a:t>
            </a:r>
            <a:r>
              <a:rPr lang="en-US" dirty="0" err="1" smtClean="0"/>
              <a:t>energi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pendek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program </a:t>
            </a:r>
            <a:r>
              <a:rPr lang="en-US" dirty="0" err="1" smtClean="0"/>
              <a:t>menentukan</a:t>
            </a:r>
            <a:r>
              <a:rPr lang="en-US" dirty="0" smtClean="0"/>
              <a:t> frame </a:t>
            </a:r>
            <a:r>
              <a:rPr lang="en-US" dirty="0" err="1" smtClean="0"/>
              <a:t>mana</a:t>
            </a:r>
            <a:r>
              <a:rPr lang="en-US" dirty="0" smtClean="0"/>
              <a:t> yang </a:t>
            </a:r>
            <a:r>
              <a:rPr lang="en-US" dirty="0" err="1" smtClean="0"/>
              <a:t>terbaik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ucapan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ucapan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65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Petunjuk</a:t>
            </a:r>
            <a:r>
              <a:rPr lang="en-US" dirty="0" smtClean="0"/>
              <a:t> </a:t>
            </a:r>
            <a:r>
              <a:rPr lang="en-US" dirty="0" err="1" smtClean="0"/>
              <a:t>Praktikum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Praktikum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6 </a:t>
            </a:r>
            <a:r>
              <a:rPr lang="en-US" dirty="0" err="1" smtClean="0"/>
              <a:t>modul</a:t>
            </a:r>
            <a:r>
              <a:rPr lang="en-US" dirty="0" smtClean="0"/>
              <a:t>.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w</a:t>
            </a:r>
            <a:r>
              <a:rPr lang="en-US" dirty="0" err="1" smtClean="0"/>
              <a:t>aktu</a:t>
            </a:r>
            <a:r>
              <a:rPr lang="en-US" dirty="0" smtClean="0"/>
              <a:t> 120 </a:t>
            </a:r>
            <a:r>
              <a:rPr lang="en-US" dirty="0" err="1" smtClean="0"/>
              <a:t>menit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Akses</a:t>
            </a:r>
            <a:r>
              <a:rPr lang="en-US" dirty="0" smtClean="0"/>
              <a:t> </a:t>
            </a:r>
            <a:r>
              <a:rPr lang="en-US" dirty="0" err="1" smtClean="0"/>
              <a:t>kontribusi</a:t>
            </a:r>
            <a:r>
              <a:rPr lang="en-US" dirty="0" smtClean="0"/>
              <a:t>  Speech Processing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MathWorks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link :</a:t>
            </a:r>
          </a:p>
          <a:p>
            <a:pPr marL="336550" indent="0">
              <a:buNone/>
            </a:pP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www.mathworks.com/matlabcentral/profile/authors/4428430-speech-processing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Simulasi</a:t>
            </a:r>
            <a:r>
              <a:rPr lang="en-US" dirty="0" smtClean="0"/>
              <a:t> Speech </a:t>
            </a:r>
            <a:r>
              <a:rPr lang="en-US" dirty="0"/>
              <a:t>processing </a:t>
            </a:r>
            <a:r>
              <a:rPr lang="en-US" dirty="0" smtClean="0"/>
              <a:t>di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didesain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yang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rof</a:t>
            </a:r>
            <a:r>
              <a:rPr lang="en-US" dirty="0"/>
              <a:t>. Lawrence </a:t>
            </a:r>
            <a:r>
              <a:rPr lang="en-US" dirty="0" err="1"/>
              <a:t>Rabiner</a:t>
            </a:r>
            <a:r>
              <a:rPr lang="en-US" dirty="0"/>
              <a:t> (Rutgers University and University of California, Santa Barbara), Prof. Ronald Schafer (Stanford University), </a:t>
            </a:r>
            <a:r>
              <a:rPr lang="en-US" dirty="0" err="1"/>
              <a:t>Kirty</a:t>
            </a:r>
            <a:r>
              <a:rPr lang="en-US" dirty="0"/>
              <a:t> </a:t>
            </a:r>
            <a:r>
              <a:rPr lang="en-US" dirty="0" err="1"/>
              <a:t>Vedula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Siva </a:t>
            </a:r>
            <a:r>
              <a:rPr lang="en-US" dirty="0" err="1"/>
              <a:t>Yedithi</a:t>
            </a:r>
            <a:r>
              <a:rPr lang="en-US" dirty="0"/>
              <a:t> (Rutgers University).  </a:t>
            </a:r>
            <a:r>
              <a:rPr lang="en-US" dirty="0" err="1" smtClean="0"/>
              <a:t>Simulasi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ditujukan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mensuplemen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r>
              <a:rPr lang="en-US" dirty="0" smtClean="0"/>
              <a:t> Digital </a:t>
            </a:r>
            <a:r>
              <a:rPr lang="en-US" dirty="0"/>
              <a:t>Speech </a:t>
            </a:r>
            <a:r>
              <a:rPr lang="en-US" dirty="0" smtClean="0"/>
              <a:t>Processing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diampu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/>
              <a:t>L R </a:t>
            </a:r>
            <a:r>
              <a:rPr lang="en-US" dirty="0" err="1"/>
              <a:t>Rabiner</a:t>
            </a:r>
            <a:r>
              <a:rPr lang="en-US" dirty="0"/>
              <a:t> and R W Schafer. </a:t>
            </a:r>
            <a:br>
              <a:rPr lang="en-US" dirty="0"/>
            </a:br>
            <a:endParaRPr lang="en-US" dirty="0" smtClean="0"/>
          </a:p>
          <a:p>
            <a:r>
              <a:rPr lang="en-US" dirty="0" err="1" smtClean="0"/>
              <a:t>Selesai</a:t>
            </a:r>
            <a:r>
              <a:rPr lang="en-US" dirty="0" smtClean="0"/>
              <a:t> </a:t>
            </a:r>
            <a:r>
              <a:rPr lang="en-US" dirty="0" err="1" smtClean="0"/>
              <a:t>praktikum</a:t>
            </a:r>
            <a:r>
              <a:rPr lang="en-US" dirty="0" smtClean="0"/>
              <a:t>, </a:t>
            </a:r>
            <a:r>
              <a:rPr lang="en-US" dirty="0" err="1" smtClean="0"/>
              <a:t>Buat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, </a:t>
            </a:r>
            <a:r>
              <a:rPr lang="en-US" dirty="0" err="1" smtClean="0"/>
              <a:t>kirim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casie.sn@gmail.com </a:t>
            </a:r>
            <a:r>
              <a:rPr lang="en-US" dirty="0" err="1" smtClean="0"/>
              <a:t>dengan</a:t>
            </a:r>
            <a:r>
              <a:rPr lang="en-US" smtClean="0"/>
              <a:t> subject PRAKSISMUL_[KELAS]. </a:t>
            </a:r>
            <a:r>
              <a:rPr lang="en-US" dirty="0" smtClean="0"/>
              <a:t>Yang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dianalisis</a:t>
            </a:r>
            <a:r>
              <a:rPr lang="en-US" dirty="0" smtClean="0"/>
              <a:t> :</a:t>
            </a:r>
          </a:p>
          <a:p>
            <a:pPr lvl="1"/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program </a:t>
            </a:r>
            <a:r>
              <a:rPr lang="en-US" dirty="0" err="1"/>
              <a:t>tersebut</a:t>
            </a:r>
            <a:r>
              <a:rPr lang="en-US" dirty="0"/>
              <a:t>?</a:t>
            </a:r>
          </a:p>
          <a:p>
            <a:pPr lvl="1"/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program </a:t>
            </a:r>
            <a:r>
              <a:rPr lang="en-US" dirty="0" err="1"/>
              <a:t>tersebut</a:t>
            </a:r>
            <a:r>
              <a:rPr lang="en-US" dirty="0"/>
              <a:t>?</a:t>
            </a:r>
          </a:p>
          <a:p>
            <a:pPr lvl="1"/>
            <a:r>
              <a:rPr lang="en-US" dirty="0" err="1"/>
              <a:t>Bagaimana</a:t>
            </a:r>
            <a:r>
              <a:rPr lang="en-US" dirty="0"/>
              <a:t> output </a:t>
            </a:r>
            <a:r>
              <a:rPr lang="en-US" dirty="0" err="1"/>
              <a:t>dari</a:t>
            </a:r>
            <a:r>
              <a:rPr lang="en-US" dirty="0"/>
              <a:t> program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input audio yang </a:t>
            </a:r>
            <a:r>
              <a:rPr lang="en-US" dirty="0" err="1"/>
              <a:t>berbeda-beda</a:t>
            </a:r>
            <a:r>
              <a:rPr lang="en-US" dirty="0"/>
              <a:t>??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8867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Modul</a:t>
            </a:r>
            <a:r>
              <a:rPr lang="en-US" dirty="0" smtClean="0"/>
              <a:t> 1		</a:t>
            </a:r>
            <a:r>
              <a:rPr lang="en-US" sz="3200" dirty="0" smtClean="0"/>
              <a:t>Speech Files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Download Speech Files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mendapat</a:t>
            </a:r>
            <a:r>
              <a:rPr lang="en-US" dirty="0"/>
              <a:t> </a:t>
            </a:r>
            <a:r>
              <a:rPr lang="en-US" dirty="0" err="1"/>
              <a:t>sekumpulan</a:t>
            </a:r>
            <a:r>
              <a:rPr lang="en-US" dirty="0"/>
              <a:t> file speech,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rekam</a:t>
            </a:r>
            <a:r>
              <a:rPr lang="en-US" dirty="0"/>
              <a:t> file audio </a:t>
            </a:r>
            <a:r>
              <a:rPr lang="en-US" dirty="0" err="1"/>
              <a:t>sendiri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925" y="2590800"/>
            <a:ext cx="6619875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476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Modul</a:t>
            </a:r>
            <a:r>
              <a:rPr lang="en-US" dirty="0" smtClean="0"/>
              <a:t> 2		</a:t>
            </a:r>
            <a:r>
              <a:rPr lang="en-US" sz="3200" dirty="0" smtClean="0"/>
              <a:t>Spectrogram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Download file </a:t>
            </a:r>
            <a:r>
              <a:rPr lang="en-US" dirty="0" err="1" smtClean="0"/>
              <a:t>simulasi</a:t>
            </a:r>
            <a:r>
              <a:rPr lang="en-US" dirty="0" smtClean="0"/>
              <a:t> “</a:t>
            </a:r>
            <a:r>
              <a:rPr lang="en-US" b="1" dirty="0" smtClean="0"/>
              <a:t>Spectrogram</a:t>
            </a:r>
            <a:r>
              <a:rPr lang="en-US" dirty="0" smtClean="0"/>
              <a:t>” </a:t>
            </a:r>
            <a:r>
              <a:rPr lang="en-US" dirty="0" err="1" smtClean="0"/>
              <a:t>dari</a:t>
            </a:r>
            <a:r>
              <a:rPr lang="en-US" dirty="0" smtClean="0"/>
              <a:t> Team Speech Processing</a:t>
            </a:r>
          </a:p>
          <a:p>
            <a:r>
              <a:rPr lang="en-US" dirty="0" err="1" smtClean="0"/>
              <a:t>Simulasikan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Spectrogram?</a:t>
            </a:r>
          </a:p>
          <a:p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</a:p>
          <a:p>
            <a:pPr marL="336550" indent="0">
              <a:spcBef>
                <a:spcPts val="0"/>
              </a:spcBef>
              <a:buNone/>
            </a:pPr>
            <a:r>
              <a:rPr lang="en-US" dirty="0" err="1" smtClean="0"/>
              <a:t>spectogram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3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</a:p>
          <a:p>
            <a:pPr marL="336550" indent="0">
              <a:spcBef>
                <a:spcPts val="0"/>
              </a:spcBef>
              <a:buNone/>
            </a:pPr>
            <a:r>
              <a:rPr lang="en-US" dirty="0" smtClean="0"/>
              <a:t>file speech yang </a:t>
            </a:r>
            <a:r>
              <a:rPr lang="en-US" dirty="0" err="1" smtClean="0"/>
              <a:t>berbeda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70"/>
          <a:stretch/>
        </p:blipFill>
        <p:spPr bwMode="auto">
          <a:xfrm>
            <a:off x="4191000" y="3276600"/>
            <a:ext cx="4800600" cy="3468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418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Modul</a:t>
            </a:r>
            <a:r>
              <a:rPr lang="en-US" dirty="0" smtClean="0"/>
              <a:t> 3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sz="3200" dirty="0" smtClean="0"/>
              <a:t>Three Tube </a:t>
            </a:r>
            <a:r>
              <a:rPr lang="en-US" sz="3200" dirty="0"/>
              <a:t>Vocal Tract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</p:spPr>
        <p:txBody>
          <a:bodyPr/>
          <a:lstStyle/>
          <a:p>
            <a:r>
              <a:rPr lang="en-US" dirty="0"/>
              <a:t>Download file </a:t>
            </a:r>
            <a:r>
              <a:rPr lang="en-US" dirty="0" err="1"/>
              <a:t>simulasi</a:t>
            </a:r>
            <a:r>
              <a:rPr lang="en-US" dirty="0"/>
              <a:t> </a:t>
            </a:r>
            <a:r>
              <a:rPr lang="en-US" dirty="0" smtClean="0"/>
              <a:t>“</a:t>
            </a:r>
            <a:r>
              <a:rPr lang="en-US" b="1" dirty="0" smtClean="0"/>
              <a:t>Three Tube Vocal Tract</a:t>
            </a:r>
            <a:r>
              <a:rPr lang="en-US" dirty="0" smtClean="0"/>
              <a:t>” </a:t>
            </a:r>
            <a:r>
              <a:rPr lang="en-US" dirty="0" err="1"/>
              <a:t>dari</a:t>
            </a:r>
            <a:r>
              <a:rPr lang="en-US" dirty="0"/>
              <a:t> Team Speech Processing</a:t>
            </a:r>
          </a:p>
          <a:p>
            <a:r>
              <a:rPr lang="en-US" dirty="0" err="1" smtClean="0"/>
              <a:t>Simulasikan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4 </a:t>
            </a:r>
            <a:r>
              <a:rPr lang="en-US" dirty="0" err="1" smtClean="0"/>
              <a:t>konfigurasi</a:t>
            </a:r>
            <a:r>
              <a:rPr lang="en-US" dirty="0" smtClean="0"/>
              <a:t> length of tube di </a:t>
            </a:r>
            <a:r>
              <a:rPr lang="en-US" dirty="0" err="1" smtClean="0"/>
              <a:t>samping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.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 err="1" smtClean="0"/>
              <a:t>Catat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formant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</a:p>
          <a:p>
            <a:pPr marL="339725" indent="0">
              <a:spcBef>
                <a:spcPts val="0"/>
              </a:spcBef>
              <a:buNone/>
            </a:pP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konfigurasi</a:t>
            </a:r>
            <a:r>
              <a:rPr lang="en-US" dirty="0" smtClean="0"/>
              <a:t>.</a:t>
            </a:r>
          </a:p>
          <a:p>
            <a:pPr marL="339725" indent="0">
              <a:spcBef>
                <a:spcPts val="0"/>
              </a:spcBef>
              <a:buNone/>
            </a:pPr>
            <a:endParaRPr lang="en-US" dirty="0"/>
          </a:p>
          <a:p>
            <a:pPr marL="339725" indent="0">
              <a:spcBef>
                <a:spcPts val="0"/>
              </a:spcBef>
              <a:buNone/>
            </a:pPr>
            <a:r>
              <a:rPr lang="en-US" dirty="0" smtClean="0"/>
              <a:t>Diameter </a:t>
            </a:r>
            <a:r>
              <a:rPr lang="en-US" dirty="0" err="1" smtClean="0"/>
              <a:t>kecil</a:t>
            </a:r>
            <a:r>
              <a:rPr lang="en-US" dirty="0" smtClean="0"/>
              <a:t> : 1 cm.</a:t>
            </a:r>
          </a:p>
          <a:p>
            <a:pPr marL="339725" indent="0">
              <a:spcBef>
                <a:spcPts val="0"/>
              </a:spcBef>
              <a:buNone/>
            </a:pPr>
            <a:r>
              <a:rPr lang="en-US" dirty="0" smtClean="0"/>
              <a:t>Diameter </a:t>
            </a:r>
            <a:r>
              <a:rPr lang="en-US" dirty="0" err="1" smtClean="0"/>
              <a:t>besar</a:t>
            </a:r>
            <a:r>
              <a:rPr lang="en-US" dirty="0" smtClean="0"/>
              <a:t> : 5 cm</a:t>
            </a:r>
          </a:p>
          <a:p>
            <a:pPr marL="339725" indent="0">
              <a:spcBef>
                <a:spcPts val="0"/>
              </a:spcBef>
              <a:buNone/>
            </a:pPr>
            <a:endParaRPr lang="en-US" dirty="0" smtClean="0"/>
          </a:p>
          <a:p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hasilnya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50" t="2504" r="10020" b="16607"/>
          <a:stretch/>
        </p:blipFill>
        <p:spPr bwMode="auto">
          <a:xfrm>
            <a:off x="4600736" y="3048000"/>
            <a:ext cx="4400696" cy="3677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642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Modul</a:t>
            </a:r>
            <a:r>
              <a:rPr lang="en-US" dirty="0" smtClean="0"/>
              <a:t> 4		</a:t>
            </a:r>
            <a:r>
              <a:rPr lang="en-US" sz="3200" dirty="0" smtClean="0"/>
              <a:t>Formant Estimation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Download file </a:t>
            </a:r>
            <a:r>
              <a:rPr lang="en-US" dirty="0" err="1"/>
              <a:t>simulasi</a:t>
            </a:r>
            <a:r>
              <a:rPr lang="en-US" dirty="0"/>
              <a:t> </a:t>
            </a:r>
            <a:r>
              <a:rPr lang="en-US" dirty="0" smtClean="0"/>
              <a:t>“</a:t>
            </a:r>
            <a:r>
              <a:rPr lang="en-US" b="1" dirty="0" smtClean="0"/>
              <a:t>Formant Estimation</a:t>
            </a:r>
            <a:r>
              <a:rPr lang="en-US" dirty="0" smtClean="0"/>
              <a:t>” </a:t>
            </a:r>
            <a:r>
              <a:rPr lang="en-US" dirty="0" err="1"/>
              <a:t>dari</a:t>
            </a:r>
            <a:r>
              <a:rPr lang="en-US" dirty="0"/>
              <a:t> Team Speech Processing</a:t>
            </a:r>
          </a:p>
          <a:p>
            <a:r>
              <a:rPr lang="en-US" dirty="0" err="1" smtClean="0"/>
              <a:t>Ambil</a:t>
            </a:r>
            <a:r>
              <a:rPr lang="en-US" dirty="0" smtClean="0"/>
              <a:t> </a:t>
            </a:r>
            <a:r>
              <a:rPr lang="en-US" dirty="0" err="1"/>
              <a:t>r</a:t>
            </a:r>
            <a:r>
              <a:rPr lang="en-US" dirty="0" err="1" smtClean="0"/>
              <a:t>ekaman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 “</a:t>
            </a:r>
            <a:r>
              <a:rPr lang="en-US" dirty="0" err="1" smtClean="0"/>
              <a:t>aiueo</a:t>
            </a:r>
            <a:r>
              <a:rPr lang="en-US" dirty="0" smtClean="0"/>
              <a:t>”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praktikum</a:t>
            </a:r>
            <a:r>
              <a:rPr lang="en-US" dirty="0" smtClean="0"/>
              <a:t> audio processing </a:t>
            </a:r>
            <a:r>
              <a:rPr lang="en-US" dirty="0" err="1" smtClean="0"/>
              <a:t>sebelumnya</a:t>
            </a:r>
            <a:r>
              <a:rPr lang="en-US" dirty="0" smtClean="0"/>
              <a:t>. </a:t>
            </a:r>
            <a:r>
              <a:rPr lang="en-US" dirty="0" err="1" smtClean="0"/>
              <a:t>Simulasikan</a:t>
            </a:r>
            <a:r>
              <a:rPr lang="en-US" dirty="0" smtClean="0"/>
              <a:t> file audio “</a:t>
            </a:r>
            <a:r>
              <a:rPr lang="en-US" dirty="0" err="1" smtClean="0"/>
              <a:t>aiueo</a:t>
            </a:r>
            <a:r>
              <a:rPr lang="en-US" dirty="0" smtClean="0"/>
              <a:t>”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formant estimation.</a:t>
            </a:r>
          </a:p>
          <a:p>
            <a:r>
              <a:rPr lang="en-US" dirty="0" err="1" smtClean="0"/>
              <a:t>Catat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formant estimation </a:t>
            </a:r>
            <a:r>
              <a:rPr lang="en-US" dirty="0" err="1" smtClean="0"/>
              <a:t>untuk</a:t>
            </a:r>
            <a:r>
              <a:rPr lang="en-US" dirty="0" smtClean="0"/>
              <a:t> masing2 </a:t>
            </a:r>
            <a:r>
              <a:rPr lang="en-US" dirty="0" err="1" smtClean="0"/>
              <a:t>vokal</a:t>
            </a:r>
            <a:r>
              <a:rPr lang="en-US" dirty="0" smtClean="0"/>
              <a:t> “a”, “</a:t>
            </a:r>
            <a:r>
              <a:rPr lang="en-US" dirty="0" err="1" smtClean="0"/>
              <a:t>i</a:t>
            </a:r>
            <a:r>
              <a:rPr lang="en-US" dirty="0" smtClean="0"/>
              <a:t>” “u”, “e”, “o”.</a:t>
            </a:r>
          </a:p>
          <a:p>
            <a:r>
              <a:rPr lang="en-US" dirty="0" err="1" smtClean="0"/>
              <a:t>Bandingkan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di </a:t>
            </a:r>
            <a:r>
              <a:rPr lang="en-US" dirty="0" err="1" smtClean="0"/>
              <a:t>samping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formant?</a:t>
            </a:r>
            <a:endParaRPr lang="en-US" dirty="0"/>
          </a:p>
          <a:p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hasilnya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258078"/>
            <a:ext cx="3962400" cy="55999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370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Modul</a:t>
            </a:r>
            <a:r>
              <a:rPr lang="en-US" dirty="0" smtClean="0"/>
              <a:t> 5		</a:t>
            </a:r>
            <a:r>
              <a:rPr lang="en-US" sz="3200" dirty="0" smtClean="0"/>
              <a:t>Pitch Detector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Download file </a:t>
            </a:r>
            <a:r>
              <a:rPr lang="en-US" dirty="0" err="1"/>
              <a:t>simulasi</a:t>
            </a:r>
            <a:r>
              <a:rPr lang="en-US" dirty="0"/>
              <a:t> </a:t>
            </a:r>
            <a:r>
              <a:rPr lang="en-US" dirty="0" smtClean="0"/>
              <a:t>“</a:t>
            </a:r>
            <a:r>
              <a:rPr lang="en-US" b="1" dirty="0"/>
              <a:t>Play Pitch Period </a:t>
            </a:r>
            <a:r>
              <a:rPr lang="en-US" b="1" dirty="0" smtClean="0"/>
              <a:t>Contour</a:t>
            </a:r>
            <a:r>
              <a:rPr lang="en-US" dirty="0" smtClean="0"/>
              <a:t>” </a:t>
            </a:r>
            <a:r>
              <a:rPr lang="en-US" dirty="0" err="1"/>
              <a:t>dari</a:t>
            </a:r>
            <a:r>
              <a:rPr lang="en-US" dirty="0"/>
              <a:t> Team Speech </a:t>
            </a:r>
            <a:r>
              <a:rPr lang="en-US" dirty="0" smtClean="0"/>
              <a:t>Processing (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simulasi</a:t>
            </a:r>
            <a:r>
              <a:rPr lang="en-US" dirty="0" smtClean="0"/>
              <a:t> pitch detector </a:t>
            </a:r>
            <a:r>
              <a:rPr lang="en-US" dirty="0" err="1" smtClean="0"/>
              <a:t>lainnya</a:t>
            </a:r>
            <a:r>
              <a:rPr lang="en-US" dirty="0" smtClean="0"/>
              <a:t>).</a:t>
            </a:r>
          </a:p>
          <a:p>
            <a:r>
              <a:rPr lang="en-US" dirty="0" err="1" smtClean="0"/>
              <a:t>Simulasikan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4 </a:t>
            </a:r>
            <a:r>
              <a:rPr lang="en-US" dirty="0" err="1" smtClean="0"/>
              <a:t>buah</a:t>
            </a:r>
            <a:r>
              <a:rPr lang="en-US" dirty="0" smtClean="0"/>
              <a:t> file audio yang </a:t>
            </a:r>
            <a:r>
              <a:rPr lang="en-US" dirty="0" err="1" smtClean="0"/>
              <a:t>berbeda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pitch?</a:t>
            </a:r>
          </a:p>
          <a:p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hasilnya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16" t="15019" r="4571" b="19942"/>
          <a:stretch/>
        </p:blipFill>
        <p:spPr bwMode="auto">
          <a:xfrm>
            <a:off x="4114801" y="3637937"/>
            <a:ext cx="4876800" cy="3067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453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Modul</a:t>
            </a:r>
            <a:r>
              <a:rPr lang="en-US" dirty="0" smtClean="0"/>
              <a:t> 6		</a:t>
            </a:r>
            <a:r>
              <a:rPr lang="en-US" sz="3200" dirty="0" smtClean="0"/>
              <a:t>Endpoint Detector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86200" cy="48006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Download file </a:t>
            </a:r>
            <a:r>
              <a:rPr lang="en-US" dirty="0" err="1"/>
              <a:t>simulasi</a:t>
            </a:r>
            <a:r>
              <a:rPr lang="en-US" dirty="0"/>
              <a:t> </a:t>
            </a:r>
            <a:r>
              <a:rPr lang="en-US" dirty="0" smtClean="0"/>
              <a:t>“</a:t>
            </a:r>
            <a:r>
              <a:rPr lang="en-US" b="1" dirty="0" smtClean="0"/>
              <a:t>Endpoint Detector</a:t>
            </a:r>
            <a:r>
              <a:rPr lang="en-US" dirty="0" smtClean="0"/>
              <a:t>” </a:t>
            </a:r>
            <a:r>
              <a:rPr lang="en-US" dirty="0" err="1"/>
              <a:t>dari</a:t>
            </a:r>
            <a:r>
              <a:rPr lang="en-US" dirty="0"/>
              <a:t> Team Speech Processing (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simulasi</a:t>
            </a:r>
            <a:r>
              <a:rPr lang="en-US" dirty="0"/>
              <a:t> pitch detector </a:t>
            </a:r>
            <a:r>
              <a:rPr lang="en-US" dirty="0" err="1"/>
              <a:t>lainnya</a:t>
            </a:r>
            <a:r>
              <a:rPr lang="en-US" dirty="0"/>
              <a:t>).</a:t>
            </a:r>
          </a:p>
          <a:p>
            <a:r>
              <a:rPr lang="en-US" dirty="0" err="1"/>
              <a:t>Simulasikan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4 </a:t>
            </a:r>
            <a:r>
              <a:rPr lang="en-US" dirty="0" err="1"/>
              <a:t>buah</a:t>
            </a:r>
            <a:r>
              <a:rPr lang="en-US" dirty="0"/>
              <a:t> file </a:t>
            </a:r>
            <a:r>
              <a:rPr lang="en-US" dirty="0" smtClean="0"/>
              <a:t>audio (yang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&gt;2 </a:t>
            </a:r>
            <a:r>
              <a:rPr lang="en-US" dirty="0" err="1" smtClean="0"/>
              <a:t>rekaman</a:t>
            </a:r>
            <a:r>
              <a:rPr lang="en-US" dirty="0" smtClean="0"/>
              <a:t> kata) </a:t>
            </a:r>
            <a:r>
              <a:rPr lang="en-US" dirty="0"/>
              <a:t>yang </a:t>
            </a:r>
            <a:r>
              <a:rPr lang="en-US" dirty="0" err="1"/>
              <a:t>berbeda</a:t>
            </a:r>
            <a:r>
              <a:rPr lang="en-US" dirty="0"/>
              <a:t>.</a:t>
            </a:r>
          </a:p>
          <a:p>
            <a:r>
              <a:rPr lang="en-US" dirty="0"/>
              <a:t>E</a:t>
            </a:r>
            <a:r>
              <a:rPr lang="en-US" dirty="0" smtClean="0"/>
              <a:t>ndpoint detector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speech processing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Bagaimana</a:t>
            </a:r>
            <a:r>
              <a:rPr lang="en-US" dirty="0" smtClean="0"/>
              <a:t> program </a:t>
            </a:r>
            <a:r>
              <a:rPr lang="en-US" dirty="0" err="1" smtClean="0"/>
              <a:t>mendeteksi</a:t>
            </a:r>
            <a:r>
              <a:rPr lang="en-US" dirty="0" smtClean="0"/>
              <a:t> endpoint?</a:t>
            </a:r>
            <a:endParaRPr lang="en-US" dirty="0"/>
          </a:p>
          <a:p>
            <a:r>
              <a:rPr lang="en-US" dirty="0" err="1"/>
              <a:t>Jelaskan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hasilnya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438400"/>
            <a:ext cx="4191000" cy="2726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52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Pembahasan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98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djacency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Adjacency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1383</TotalTime>
  <Words>508</Words>
  <Application>Microsoft Office PowerPoint</Application>
  <PresentationFormat>On-screen Show (4:3)</PresentationFormat>
  <Paragraphs>76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Cambria</vt:lpstr>
      <vt:lpstr>Adjacency</vt:lpstr>
      <vt:lpstr>1_Adjacency</vt:lpstr>
      <vt:lpstr>2_Adjacency</vt:lpstr>
      <vt:lpstr>Praktikum  Speech Processing</vt:lpstr>
      <vt:lpstr>Petunjuk Praktikum</vt:lpstr>
      <vt:lpstr>Modul 1  Speech Files</vt:lpstr>
      <vt:lpstr>Modul 2  Spectrogram</vt:lpstr>
      <vt:lpstr>Modul 3  Three Tube Vocal Tract </vt:lpstr>
      <vt:lpstr>Modul 4  Formant Estimation</vt:lpstr>
      <vt:lpstr>Modul 5  Pitch Detector</vt:lpstr>
      <vt:lpstr>Modul 6  Endpoint Detector</vt:lpstr>
      <vt:lpstr>Pembahasan</vt:lpstr>
      <vt:lpstr>Modul 2  Spectrogram</vt:lpstr>
      <vt:lpstr>Modul 3 Three Tube Vocal Tract </vt:lpstr>
      <vt:lpstr>Modul 4  Formant Estimation</vt:lpstr>
      <vt:lpstr>Modul 4  Formant Estimation</vt:lpstr>
      <vt:lpstr>Modul 5  Pitch Detector</vt:lpstr>
      <vt:lpstr>Modul 6  Endpoint Detector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 COMPUTER</dc:creator>
  <cp:lastModifiedBy>Fairuz Azmi</cp:lastModifiedBy>
  <cp:revision>28</cp:revision>
  <dcterms:created xsi:type="dcterms:W3CDTF">2016-11-15T05:12:32Z</dcterms:created>
  <dcterms:modified xsi:type="dcterms:W3CDTF">2016-12-01T20:27:35Z</dcterms:modified>
</cp:coreProperties>
</file>