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325" r:id="rId17"/>
    <p:sldId id="288" r:id="rId18"/>
    <p:sldId id="289" r:id="rId19"/>
    <p:sldId id="290" r:id="rId20"/>
    <p:sldId id="291" r:id="rId21"/>
    <p:sldId id="293" r:id="rId22"/>
    <p:sldId id="294" r:id="rId23"/>
    <p:sldId id="295" r:id="rId24"/>
    <p:sldId id="296" r:id="rId25"/>
    <p:sldId id="297" r:id="rId26"/>
    <p:sldId id="298" r:id="rId27"/>
    <p:sldId id="300" r:id="rId28"/>
    <p:sldId id="301" r:id="rId29"/>
    <p:sldId id="299" r:id="rId30"/>
    <p:sldId id="302" r:id="rId31"/>
    <p:sldId id="304" r:id="rId32"/>
    <p:sldId id="303" r:id="rId33"/>
    <p:sldId id="305" r:id="rId34"/>
    <p:sldId id="307" r:id="rId35"/>
    <p:sldId id="308" r:id="rId36"/>
    <p:sldId id="309" r:id="rId37"/>
    <p:sldId id="310" r:id="rId38"/>
    <p:sldId id="311" r:id="rId39"/>
    <p:sldId id="306" r:id="rId40"/>
    <p:sldId id="312" r:id="rId41"/>
    <p:sldId id="313" r:id="rId4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id-ID"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EAEFA148-57C1-43F4-A073-6C76FE43D48B}" type="datetimeFigureOut">
              <a:rPr lang="id-ID" smtClean="0"/>
              <a:t>09/11/2016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7477C7-71E6-4122-A2CF-9196539E2578}" type="slidenum">
              <a:rPr lang="id-ID" smtClean="0"/>
              <a:t>‹#›</a:t>
            </a:fld>
            <a:endParaRPr lang="id-ID"/>
          </a:p>
        </p:txBody>
      </p:sp>
    </p:spTree>
    <p:extLst>
      <p:ext uri="{BB962C8B-B14F-4D97-AF65-F5344CB8AC3E}">
        <p14:creationId xmlns:p14="http://schemas.microsoft.com/office/powerpoint/2010/main" val="234259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ox(in)">
                      <p:cBhvr>
                        <p:cTn dur="20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AEFA148-57C1-43F4-A073-6C76FE43D48B}" type="datetimeFigureOut">
              <a:rPr lang="id-ID" smtClean="0"/>
              <a:t>09/11/2016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7477C7-71E6-4122-A2CF-9196539E2578}" type="slidenum">
              <a:rPr lang="id-ID" smtClean="0"/>
              <a:t>‹#›</a:t>
            </a:fld>
            <a:endParaRPr lang="id-ID"/>
          </a:p>
        </p:txBody>
      </p:sp>
    </p:spTree>
    <p:extLst>
      <p:ext uri="{BB962C8B-B14F-4D97-AF65-F5344CB8AC3E}">
        <p14:creationId xmlns:p14="http://schemas.microsoft.com/office/powerpoint/2010/main" val="1879573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AEFA148-57C1-43F4-A073-6C76FE43D48B}" type="datetimeFigureOut">
              <a:rPr lang="id-ID" smtClean="0"/>
              <a:t>09/11/2016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7477C7-71E6-4122-A2CF-9196539E2578}" type="slidenum">
              <a:rPr lang="id-ID" smtClean="0"/>
              <a:t>‹#›</a:t>
            </a:fld>
            <a:endParaRPr lang="id-ID"/>
          </a:p>
        </p:txBody>
      </p:sp>
    </p:spTree>
    <p:extLst>
      <p:ext uri="{BB962C8B-B14F-4D97-AF65-F5344CB8AC3E}">
        <p14:creationId xmlns:p14="http://schemas.microsoft.com/office/powerpoint/2010/main" val="276992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4" name="Date Placeholder 3"/>
          <p:cNvSpPr>
            <a:spLocks noGrp="1"/>
          </p:cNvSpPr>
          <p:nvPr>
            <p:ph type="dt" sz="half" idx="10"/>
          </p:nvPr>
        </p:nvSpPr>
        <p:spPr/>
        <p:txBody>
          <a:bodyPr/>
          <a:lstStyle/>
          <a:p>
            <a:fld id="{EAEFA148-57C1-43F4-A073-6C76FE43D48B}" type="datetimeFigureOut">
              <a:rPr lang="id-ID" smtClean="0"/>
              <a:t>09/11/2016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7477C7-71E6-4122-A2CF-9196539E2578}" type="slidenum">
              <a:rPr lang="id-ID" smtClean="0"/>
              <a:t>‹#›</a:t>
            </a:fld>
            <a:endParaRPr lang="id-ID"/>
          </a:p>
        </p:txBody>
      </p:sp>
    </p:spTree>
    <p:extLst>
      <p:ext uri="{BB962C8B-B14F-4D97-AF65-F5344CB8AC3E}">
        <p14:creationId xmlns:p14="http://schemas.microsoft.com/office/powerpoint/2010/main" val="209443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ox(in)">
                      <p:cBhvr>
                        <p:cTn dur="2000"/>
                        <p:tgtEl>
                          <p:spTgt spid="3"/>
                        </p:tgtEl>
                      </p:cBhvr>
                    </p:animEffect>
                  </p:childTnLst>
                </p:cTn>
              </p:par>
            </p:tnLst>
          </p:tmpl>
          <p:tmpl lvl="2">
            <p:tnLst>
              <p:par>
                <p:cTn presetID="4"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ox(in)">
                      <p:cBhvr>
                        <p:cTn dur="2000"/>
                        <p:tgtEl>
                          <p:spTgt spid="3"/>
                        </p:tgtEl>
                      </p:cBhvr>
                    </p:animEffect>
                  </p:childTnLst>
                </p:cTn>
              </p:par>
            </p:tnLst>
          </p:tmpl>
          <p:tmpl lvl="3">
            <p:tnLst>
              <p:par>
                <p:cTn presetID="4"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ox(in)">
                      <p:cBhvr>
                        <p:cTn dur="2000"/>
                        <p:tgtEl>
                          <p:spTgt spid="3"/>
                        </p:tgtEl>
                      </p:cBhvr>
                    </p:animEffect>
                  </p:childTnLst>
                </p:cTn>
              </p:par>
            </p:tnLst>
          </p:tmpl>
          <p:tmpl lvl="4">
            <p:tnLst>
              <p:par>
                <p:cTn presetID="4"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ox(in)">
                      <p:cBhvr>
                        <p:cTn dur="2000"/>
                        <p:tgtEl>
                          <p:spTgt spid="3"/>
                        </p:tgtEl>
                      </p:cBhvr>
                    </p:animEffect>
                  </p:childTnLst>
                </p:cTn>
              </p:par>
            </p:tnLst>
          </p:tmpl>
          <p:tmpl lvl="5">
            <p:tnLst>
              <p:par>
                <p:cTn presetID="4"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ox(in)">
                      <p:cBhvr>
                        <p:cTn dur="20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EFA148-57C1-43F4-A073-6C76FE43D48B}" type="datetimeFigureOut">
              <a:rPr lang="id-ID" smtClean="0"/>
              <a:t>09/11/2016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7477C7-71E6-4122-A2CF-9196539E2578}" type="slidenum">
              <a:rPr lang="id-ID" smtClean="0"/>
              <a:t>‹#›</a:t>
            </a:fld>
            <a:endParaRPr lang="id-ID"/>
          </a:p>
        </p:txBody>
      </p:sp>
    </p:spTree>
    <p:extLst>
      <p:ext uri="{BB962C8B-B14F-4D97-AF65-F5344CB8AC3E}">
        <p14:creationId xmlns:p14="http://schemas.microsoft.com/office/powerpoint/2010/main" val="284141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ox(in)">
                      <p:cBhvr>
                        <p:cTn dur="20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EAEFA148-57C1-43F4-A073-6C76FE43D48B}" type="datetimeFigureOut">
              <a:rPr lang="id-ID" smtClean="0"/>
              <a:t>09/11/2016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7477C7-71E6-4122-A2CF-9196539E2578}" type="slidenum">
              <a:rPr lang="id-ID" smtClean="0"/>
              <a:t>‹#›</a:t>
            </a:fld>
            <a:endParaRPr lang="id-ID"/>
          </a:p>
        </p:txBody>
      </p:sp>
    </p:spTree>
    <p:extLst>
      <p:ext uri="{BB962C8B-B14F-4D97-AF65-F5344CB8AC3E}">
        <p14:creationId xmlns:p14="http://schemas.microsoft.com/office/powerpoint/2010/main" val="298134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EAEFA148-57C1-43F4-A073-6C76FE43D48B}" type="datetimeFigureOut">
              <a:rPr lang="id-ID" smtClean="0"/>
              <a:t>09/11/2016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C7477C7-71E6-4122-A2CF-9196539E2578}" type="slidenum">
              <a:rPr lang="id-ID" smtClean="0"/>
              <a:t>‹#›</a:t>
            </a:fld>
            <a:endParaRPr lang="id-ID"/>
          </a:p>
        </p:txBody>
      </p:sp>
    </p:spTree>
    <p:extLst>
      <p:ext uri="{BB962C8B-B14F-4D97-AF65-F5344CB8AC3E}">
        <p14:creationId xmlns:p14="http://schemas.microsoft.com/office/powerpoint/2010/main" val="2569034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EAEFA148-57C1-43F4-A073-6C76FE43D48B}" type="datetimeFigureOut">
              <a:rPr lang="id-ID" smtClean="0"/>
              <a:t>09/11/2016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C7477C7-71E6-4122-A2CF-9196539E2578}" type="slidenum">
              <a:rPr lang="id-ID" smtClean="0"/>
              <a:t>‹#›</a:t>
            </a:fld>
            <a:endParaRPr lang="id-ID"/>
          </a:p>
        </p:txBody>
      </p:sp>
    </p:spTree>
    <p:extLst>
      <p:ext uri="{BB962C8B-B14F-4D97-AF65-F5344CB8AC3E}">
        <p14:creationId xmlns:p14="http://schemas.microsoft.com/office/powerpoint/2010/main" val="1714669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FA148-57C1-43F4-A073-6C76FE43D48B}" type="datetimeFigureOut">
              <a:rPr lang="id-ID" smtClean="0"/>
              <a:t>09/11/2016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C7477C7-71E6-4122-A2CF-9196539E2578}" type="slidenum">
              <a:rPr lang="id-ID" smtClean="0"/>
              <a:t>‹#›</a:t>
            </a:fld>
            <a:endParaRPr lang="id-ID"/>
          </a:p>
        </p:txBody>
      </p:sp>
    </p:spTree>
    <p:extLst>
      <p:ext uri="{BB962C8B-B14F-4D97-AF65-F5344CB8AC3E}">
        <p14:creationId xmlns:p14="http://schemas.microsoft.com/office/powerpoint/2010/main" val="319061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A148-57C1-43F4-A073-6C76FE43D48B}" type="datetimeFigureOut">
              <a:rPr lang="id-ID" smtClean="0"/>
              <a:t>09/11/2016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7477C7-71E6-4122-A2CF-9196539E2578}" type="slidenum">
              <a:rPr lang="id-ID" smtClean="0"/>
              <a:t>‹#›</a:t>
            </a:fld>
            <a:endParaRPr lang="id-ID"/>
          </a:p>
        </p:txBody>
      </p:sp>
    </p:spTree>
    <p:extLst>
      <p:ext uri="{BB962C8B-B14F-4D97-AF65-F5344CB8AC3E}">
        <p14:creationId xmlns:p14="http://schemas.microsoft.com/office/powerpoint/2010/main" val="1205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A148-57C1-43F4-A073-6C76FE43D48B}" type="datetimeFigureOut">
              <a:rPr lang="id-ID" smtClean="0"/>
              <a:t>09/11/2016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7477C7-71E6-4122-A2CF-9196539E2578}" type="slidenum">
              <a:rPr lang="id-ID" smtClean="0"/>
              <a:t>‹#›</a:t>
            </a:fld>
            <a:endParaRPr lang="id-ID"/>
          </a:p>
        </p:txBody>
      </p:sp>
    </p:spTree>
    <p:extLst>
      <p:ext uri="{BB962C8B-B14F-4D97-AF65-F5344CB8AC3E}">
        <p14:creationId xmlns:p14="http://schemas.microsoft.com/office/powerpoint/2010/main" val="3019249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FA148-57C1-43F4-A073-6C76FE43D48B}" type="datetimeFigureOut">
              <a:rPr lang="id-ID" smtClean="0"/>
              <a:t>09/11/2016</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477C7-71E6-4122-A2CF-9196539E2578}" type="slidenum">
              <a:rPr lang="id-ID" smtClean="0"/>
              <a:t>‹#›</a:t>
            </a:fld>
            <a:endParaRPr lang="id-ID"/>
          </a:p>
        </p:txBody>
      </p:sp>
    </p:spTree>
    <p:extLst>
      <p:ext uri="{BB962C8B-B14F-4D97-AF65-F5344CB8AC3E}">
        <p14:creationId xmlns:p14="http://schemas.microsoft.com/office/powerpoint/2010/main" val="1306005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Speech Processing</a:t>
            </a:r>
            <a:endParaRPr lang="id-ID" dirty="0"/>
          </a:p>
        </p:txBody>
      </p:sp>
      <p:sp>
        <p:nvSpPr>
          <p:cNvPr id="5" name="Text Placeholder 4"/>
          <p:cNvSpPr>
            <a:spLocks noGrp="1"/>
          </p:cNvSpPr>
          <p:nvPr>
            <p:ph type="body" idx="1"/>
          </p:nvPr>
        </p:nvSpPr>
        <p:spPr/>
        <p:txBody>
          <a:bodyPr/>
          <a:lstStyle/>
          <a:p>
            <a:endParaRPr lang="id-ID"/>
          </a:p>
        </p:txBody>
      </p:sp>
    </p:spTree>
    <p:extLst>
      <p:ext uri="{BB962C8B-B14F-4D97-AF65-F5344CB8AC3E}">
        <p14:creationId xmlns:p14="http://schemas.microsoft.com/office/powerpoint/2010/main" val="4071840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Klasifikasi Sinyal Ucapan-contoh</a:t>
            </a:r>
            <a:endParaRPr lang="id-ID" dirty="0"/>
          </a:p>
        </p:txBody>
      </p:sp>
      <p:sp>
        <p:nvSpPr>
          <p:cNvPr id="6" name="Content Placeholder 5"/>
          <p:cNvSpPr>
            <a:spLocks noGrp="1"/>
          </p:cNvSpPr>
          <p:nvPr>
            <p:ph sz="half" idx="1"/>
          </p:nvPr>
        </p:nvSpPr>
        <p:spPr>
          <a:xfrm>
            <a:off x="6168789" y="1690688"/>
            <a:ext cx="5459104" cy="4890873"/>
          </a:xfrm>
        </p:spPr>
        <p:txBody>
          <a:bodyPr>
            <a:normAutofit/>
          </a:bodyPr>
          <a:lstStyle/>
          <a:p>
            <a:r>
              <a:rPr lang="id-ID" dirty="0" smtClean="0"/>
              <a:t>Segmentasi ucapan menjadi S, U dan V </a:t>
            </a:r>
            <a:r>
              <a:rPr lang="id-ID" dirty="0" smtClean="0">
                <a:solidFill>
                  <a:srgbClr val="FF0000"/>
                </a:solidFill>
              </a:rPr>
              <a:t>tidak bersifat eksak</a:t>
            </a:r>
          </a:p>
          <a:p>
            <a:r>
              <a:rPr lang="id-ID" dirty="0" smtClean="0"/>
              <a:t>ada daerah-daerah yang </a:t>
            </a:r>
            <a:r>
              <a:rPr lang="id-ID" dirty="0" smtClean="0">
                <a:solidFill>
                  <a:srgbClr val="FF0000"/>
                </a:solidFill>
              </a:rPr>
              <a:t>tidak dapat dikategorikan</a:t>
            </a:r>
            <a:r>
              <a:rPr lang="id-ID" dirty="0" smtClean="0"/>
              <a:t> dengan tegas ke dalam </a:t>
            </a:r>
            <a:r>
              <a:rPr lang="id-ID" dirty="0" smtClean="0">
                <a:solidFill>
                  <a:srgbClr val="FF0000"/>
                </a:solidFill>
              </a:rPr>
              <a:t>salah satu dari tiga kategori</a:t>
            </a:r>
            <a:r>
              <a:rPr lang="id-ID" dirty="0" smtClean="0"/>
              <a:t> tersebut</a:t>
            </a:r>
          </a:p>
          <a:p>
            <a:r>
              <a:rPr lang="id-ID" dirty="0" smtClean="0"/>
              <a:t>ada </a:t>
            </a:r>
            <a:r>
              <a:rPr lang="id-ID" dirty="0" smtClean="0">
                <a:solidFill>
                  <a:srgbClr val="FF0000"/>
                </a:solidFill>
              </a:rPr>
              <a:t>segmen-segmen ucapan </a:t>
            </a:r>
            <a:r>
              <a:rPr lang="id-ID" dirty="0" smtClean="0"/>
              <a:t>yang </a:t>
            </a:r>
            <a:r>
              <a:rPr lang="id-ID" dirty="0" smtClean="0">
                <a:solidFill>
                  <a:srgbClr val="FF0000"/>
                </a:solidFill>
              </a:rPr>
              <a:t>mirip</a:t>
            </a:r>
            <a:r>
              <a:rPr lang="id-ID" dirty="0" smtClean="0"/>
              <a:t> atau bahkan </a:t>
            </a:r>
            <a:r>
              <a:rPr lang="id-ID" dirty="0" smtClean="0">
                <a:solidFill>
                  <a:srgbClr val="FF0000"/>
                </a:solidFill>
              </a:rPr>
              <a:t>mengandung silence</a:t>
            </a:r>
            <a:r>
              <a:rPr lang="id-ID" dirty="0" smtClean="0"/>
              <a:t> didalamnya. </a:t>
            </a:r>
            <a:endParaRPr lang="id-ID" dirty="0"/>
          </a:p>
        </p:txBody>
      </p:sp>
      <p:pic>
        <p:nvPicPr>
          <p:cNvPr id="3" name="Picture 2"/>
          <p:cNvPicPr>
            <a:picLocks noChangeAspect="1"/>
          </p:cNvPicPr>
          <p:nvPr/>
        </p:nvPicPr>
        <p:blipFill>
          <a:blip r:embed="rId2"/>
          <a:stretch>
            <a:fillRect/>
          </a:stretch>
        </p:blipFill>
        <p:spPr>
          <a:xfrm>
            <a:off x="959821" y="1504737"/>
            <a:ext cx="4676775" cy="2630536"/>
          </a:xfrm>
          <a:prstGeom prst="rect">
            <a:avLst/>
          </a:prstGeom>
        </p:spPr>
      </p:pic>
      <p:pic>
        <p:nvPicPr>
          <p:cNvPr id="2" name="Picture 1"/>
          <p:cNvPicPr>
            <a:picLocks noChangeAspect="1"/>
          </p:cNvPicPr>
          <p:nvPr/>
        </p:nvPicPr>
        <p:blipFill>
          <a:blip r:embed="rId3"/>
          <a:stretch>
            <a:fillRect/>
          </a:stretch>
        </p:blipFill>
        <p:spPr>
          <a:xfrm>
            <a:off x="838200" y="4589085"/>
            <a:ext cx="5219700" cy="1371600"/>
          </a:xfrm>
          <a:prstGeom prst="rect">
            <a:avLst/>
          </a:prstGeom>
        </p:spPr>
      </p:pic>
    </p:spTree>
    <p:extLst>
      <p:ext uri="{BB962C8B-B14F-4D97-AF65-F5344CB8AC3E}">
        <p14:creationId xmlns:p14="http://schemas.microsoft.com/office/powerpoint/2010/main" val="209354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Representasi Sinyal Ucapan</a:t>
            </a:r>
            <a:endParaRPr lang="id-ID" dirty="0"/>
          </a:p>
        </p:txBody>
      </p:sp>
      <p:sp>
        <p:nvSpPr>
          <p:cNvPr id="6" name="Content Placeholder 5"/>
          <p:cNvSpPr>
            <a:spLocks noGrp="1"/>
          </p:cNvSpPr>
          <p:nvPr>
            <p:ph idx="1"/>
          </p:nvPr>
        </p:nvSpPr>
        <p:spPr/>
        <p:txBody>
          <a:bodyPr/>
          <a:lstStyle/>
          <a:p>
            <a:r>
              <a:rPr lang="id-ID" dirty="0" smtClean="0">
                <a:solidFill>
                  <a:srgbClr val="FF0000"/>
                </a:solidFill>
              </a:rPr>
              <a:t>Representasi sinyal </a:t>
            </a:r>
            <a:r>
              <a:rPr lang="id-ID" dirty="0" smtClean="0"/>
              <a:t>dalam </a:t>
            </a:r>
            <a:r>
              <a:rPr lang="id-ID" dirty="0" smtClean="0">
                <a:solidFill>
                  <a:srgbClr val="FF0000"/>
                </a:solidFill>
              </a:rPr>
              <a:t>diagram waktu </a:t>
            </a:r>
            <a:r>
              <a:rPr lang="id-ID" dirty="0" smtClean="0"/>
              <a:t>terhadap </a:t>
            </a:r>
            <a:r>
              <a:rPr lang="id-ID" dirty="0" smtClean="0">
                <a:solidFill>
                  <a:srgbClr val="FF0000"/>
                </a:solidFill>
              </a:rPr>
              <a:t>amplituda</a:t>
            </a:r>
            <a:r>
              <a:rPr lang="id-ID" dirty="0" smtClean="0"/>
              <a:t> seringkali </a:t>
            </a:r>
            <a:r>
              <a:rPr lang="id-ID" dirty="0" smtClean="0">
                <a:solidFill>
                  <a:srgbClr val="FF0000"/>
                </a:solidFill>
              </a:rPr>
              <a:t>tidak cukup efektif </a:t>
            </a:r>
            <a:r>
              <a:rPr lang="id-ID" dirty="0" smtClean="0"/>
              <a:t>untuk melakukan </a:t>
            </a:r>
            <a:r>
              <a:rPr lang="id-ID" dirty="0" smtClean="0">
                <a:solidFill>
                  <a:srgbClr val="FF0000"/>
                </a:solidFill>
              </a:rPr>
              <a:t>analisis</a:t>
            </a:r>
            <a:r>
              <a:rPr lang="id-ID" dirty="0" smtClean="0"/>
              <a:t> dari suatu </a:t>
            </a:r>
            <a:r>
              <a:rPr lang="id-ID" dirty="0" smtClean="0">
                <a:solidFill>
                  <a:srgbClr val="FF0000"/>
                </a:solidFill>
              </a:rPr>
              <a:t>ucapan</a:t>
            </a:r>
          </a:p>
          <a:p>
            <a:r>
              <a:rPr lang="id-ID" dirty="0" smtClean="0"/>
              <a:t>Dengan menggunakan </a:t>
            </a:r>
            <a:r>
              <a:rPr lang="id-ID" dirty="0" smtClean="0">
                <a:solidFill>
                  <a:srgbClr val="FF0000"/>
                </a:solidFill>
              </a:rPr>
              <a:t>spektogram</a:t>
            </a:r>
            <a:r>
              <a:rPr lang="id-ID" dirty="0" smtClean="0"/>
              <a:t>, dapat diidentifikasikan komponen-komponen </a:t>
            </a:r>
            <a:r>
              <a:rPr lang="id-ID" dirty="0" smtClean="0">
                <a:solidFill>
                  <a:srgbClr val="FF0000"/>
                </a:solidFill>
              </a:rPr>
              <a:t>frekuensi</a:t>
            </a:r>
            <a:r>
              <a:rPr lang="id-ID" dirty="0" smtClean="0"/>
              <a:t> dari suatu </a:t>
            </a:r>
            <a:r>
              <a:rPr lang="id-ID" dirty="0" smtClean="0">
                <a:solidFill>
                  <a:srgbClr val="FF0000"/>
                </a:solidFill>
              </a:rPr>
              <a:t>segmen ucapan</a:t>
            </a:r>
          </a:p>
          <a:p>
            <a:r>
              <a:rPr lang="id-ID" dirty="0" smtClean="0"/>
              <a:t>Segmen ucapan yang </a:t>
            </a:r>
            <a:r>
              <a:rPr lang="id-ID" dirty="0" smtClean="0">
                <a:solidFill>
                  <a:srgbClr val="FF0000"/>
                </a:solidFill>
              </a:rPr>
              <a:t>bentuknya mirip </a:t>
            </a:r>
            <a:r>
              <a:rPr lang="id-ID" dirty="0" smtClean="0"/>
              <a:t>pada domain waktu </a:t>
            </a:r>
            <a:r>
              <a:rPr lang="id-ID" dirty="0" smtClean="0">
                <a:solidFill>
                  <a:srgbClr val="FF0000"/>
                </a:solidFill>
              </a:rPr>
              <a:t>lebih mudah dibedakan </a:t>
            </a:r>
            <a:r>
              <a:rPr lang="id-ID" dirty="0" smtClean="0"/>
              <a:t>pada </a:t>
            </a:r>
            <a:r>
              <a:rPr lang="id-ID" dirty="0" smtClean="0">
                <a:solidFill>
                  <a:srgbClr val="FF0000"/>
                </a:solidFill>
              </a:rPr>
              <a:t>spektogram</a:t>
            </a:r>
            <a:r>
              <a:rPr lang="id-ID" dirty="0" smtClean="0"/>
              <a:t> dengan cara melihat </a:t>
            </a:r>
            <a:r>
              <a:rPr lang="id-ID" dirty="0" smtClean="0">
                <a:solidFill>
                  <a:srgbClr val="FF0000"/>
                </a:solidFill>
              </a:rPr>
              <a:t>perbedaan</a:t>
            </a:r>
            <a:r>
              <a:rPr lang="id-ID" dirty="0" smtClean="0"/>
              <a:t> komponen </a:t>
            </a:r>
            <a:r>
              <a:rPr lang="id-ID" dirty="0" smtClean="0">
                <a:solidFill>
                  <a:srgbClr val="FF0000"/>
                </a:solidFill>
              </a:rPr>
              <a:t>frekuensinya</a:t>
            </a:r>
            <a:endParaRPr lang="id-ID" dirty="0">
              <a:solidFill>
                <a:srgbClr val="FF0000"/>
              </a:solidFill>
            </a:endParaRPr>
          </a:p>
        </p:txBody>
      </p:sp>
    </p:spTree>
    <p:extLst>
      <p:ext uri="{BB962C8B-B14F-4D97-AF65-F5344CB8AC3E}">
        <p14:creationId xmlns:p14="http://schemas.microsoft.com/office/powerpoint/2010/main" val="3964518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Representasi Sinyal Ucapan</a:t>
            </a:r>
            <a:endParaRPr lang="id-ID" dirty="0"/>
          </a:p>
        </p:txBody>
      </p:sp>
      <p:sp>
        <p:nvSpPr>
          <p:cNvPr id="6" name="Content Placeholder 5"/>
          <p:cNvSpPr>
            <a:spLocks noGrp="1"/>
          </p:cNvSpPr>
          <p:nvPr>
            <p:ph idx="1"/>
          </p:nvPr>
        </p:nvSpPr>
        <p:spPr/>
        <p:txBody>
          <a:bodyPr/>
          <a:lstStyle/>
          <a:p>
            <a:endParaRPr lang="id-ID" dirty="0"/>
          </a:p>
        </p:txBody>
      </p:sp>
      <p:pic>
        <p:nvPicPr>
          <p:cNvPr id="2" name="Picture 1"/>
          <p:cNvPicPr>
            <a:picLocks noChangeAspect="1"/>
          </p:cNvPicPr>
          <p:nvPr/>
        </p:nvPicPr>
        <p:blipFill>
          <a:blip r:embed="rId2"/>
          <a:stretch>
            <a:fillRect/>
          </a:stretch>
        </p:blipFill>
        <p:spPr>
          <a:xfrm>
            <a:off x="3078493" y="1623174"/>
            <a:ext cx="6338462" cy="5029200"/>
          </a:xfrm>
          <a:prstGeom prst="rect">
            <a:avLst/>
          </a:prstGeom>
        </p:spPr>
      </p:pic>
    </p:spTree>
    <p:extLst>
      <p:ext uri="{BB962C8B-B14F-4D97-AF65-F5344CB8AC3E}">
        <p14:creationId xmlns:p14="http://schemas.microsoft.com/office/powerpoint/2010/main" val="4002783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Representasi Sinyal Ucapan</a:t>
            </a:r>
            <a:endParaRPr lang="id-ID" dirty="0"/>
          </a:p>
        </p:txBody>
      </p:sp>
      <p:sp>
        <p:nvSpPr>
          <p:cNvPr id="6" name="Content Placeholder 5"/>
          <p:cNvSpPr>
            <a:spLocks noGrp="1"/>
          </p:cNvSpPr>
          <p:nvPr>
            <p:ph idx="1"/>
          </p:nvPr>
        </p:nvSpPr>
        <p:spPr/>
        <p:txBody>
          <a:bodyPr/>
          <a:lstStyle/>
          <a:p>
            <a:r>
              <a:rPr lang="id-ID" dirty="0" smtClean="0">
                <a:solidFill>
                  <a:srgbClr val="FF0000"/>
                </a:solidFill>
              </a:rPr>
              <a:t>Spektogram</a:t>
            </a:r>
            <a:r>
              <a:rPr lang="id-ID" dirty="0" smtClean="0"/>
              <a:t> </a:t>
            </a:r>
            <a:r>
              <a:rPr lang="id-ID" dirty="0" smtClean="0">
                <a:solidFill>
                  <a:srgbClr val="FF0000"/>
                </a:solidFill>
              </a:rPr>
              <a:t>pita lebar</a:t>
            </a:r>
            <a:r>
              <a:rPr lang="id-ID" dirty="0" smtClean="0"/>
              <a:t> dapat digunakan untuk </a:t>
            </a:r>
            <a:r>
              <a:rPr lang="id-ID" dirty="0" smtClean="0">
                <a:solidFill>
                  <a:srgbClr val="FF0000"/>
                </a:solidFill>
              </a:rPr>
              <a:t>melihat</a:t>
            </a:r>
            <a:r>
              <a:rPr lang="id-ID" dirty="0" smtClean="0"/>
              <a:t> komponen-komponen </a:t>
            </a:r>
            <a:r>
              <a:rPr lang="id-ID" dirty="0" smtClean="0">
                <a:solidFill>
                  <a:srgbClr val="FF0000"/>
                </a:solidFill>
              </a:rPr>
              <a:t>frekuensi utama </a:t>
            </a:r>
            <a:r>
              <a:rPr lang="id-ID" dirty="0" smtClean="0"/>
              <a:t>dari suatu </a:t>
            </a:r>
            <a:r>
              <a:rPr lang="id-ID" dirty="0" smtClean="0">
                <a:solidFill>
                  <a:srgbClr val="FF0000"/>
                </a:solidFill>
              </a:rPr>
              <a:t>ucapan</a:t>
            </a:r>
            <a:r>
              <a:rPr lang="id-ID" dirty="0" smtClean="0"/>
              <a:t> dengan jelas</a:t>
            </a:r>
          </a:p>
          <a:p>
            <a:r>
              <a:rPr lang="id-ID" dirty="0" smtClean="0"/>
              <a:t>Sebagian </a:t>
            </a:r>
            <a:r>
              <a:rPr lang="id-ID" dirty="0" smtClean="0">
                <a:solidFill>
                  <a:srgbClr val="FF0000"/>
                </a:solidFill>
              </a:rPr>
              <a:t>komponen frekuensi </a:t>
            </a:r>
            <a:r>
              <a:rPr lang="id-ID" dirty="0" smtClean="0"/>
              <a:t>yang </a:t>
            </a:r>
            <a:r>
              <a:rPr lang="id-ID" dirty="0" smtClean="0">
                <a:solidFill>
                  <a:srgbClr val="FF0000"/>
                </a:solidFill>
              </a:rPr>
              <a:t>tidak dominan </a:t>
            </a:r>
            <a:r>
              <a:rPr lang="id-ID" dirty="0" smtClean="0"/>
              <a:t>yang </a:t>
            </a:r>
            <a:r>
              <a:rPr lang="id-ID" dirty="0" smtClean="0">
                <a:solidFill>
                  <a:srgbClr val="FF0000"/>
                </a:solidFill>
              </a:rPr>
              <a:t>tidak terlihat pada spektogram pita lebar </a:t>
            </a:r>
            <a:r>
              <a:rPr lang="id-ID" dirty="0" smtClean="0"/>
              <a:t>dapat lebih rinci dilihat menggunakan </a:t>
            </a:r>
            <a:r>
              <a:rPr lang="id-ID" dirty="0" smtClean="0">
                <a:solidFill>
                  <a:srgbClr val="FF0000"/>
                </a:solidFill>
              </a:rPr>
              <a:t>spektogram pita sempit</a:t>
            </a:r>
          </a:p>
          <a:p>
            <a:r>
              <a:rPr lang="id-ID" dirty="0" smtClean="0"/>
              <a:t>Di dalam pengembangan T</a:t>
            </a:r>
            <a:r>
              <a:rPr lang="en-US" dirty="0" err="1" smtClean="0"/>
              <a:t>ext</a:t>
            </a:r>
            <a:r>
              <a:rPr lang="en-US" dirty="0" smtClean="0"/>
              <a:t> to </a:t>
            </a:r>
            <a:r>
              <a:rPr lang="id-ID" dirty="0" smtClean="0"/>
              <a:t>S</a:t>
            </a:r>
            <a:r>
              <a:rPr lang="en-US" dirty="0" err="1" smtClean="0"/>
              <a:t>peech</a:t>
            </a:r>
            <a:r>
              <a:rPr lang="id-ID" dirty="0" smtClean="0"/>
              <a:t>, </a:t>
            </a:r>
            <a:r>
              <a:rPr lang="id-ID" dirty="0" smtClean="0">
                <a:solidFill>
                  <a:srgbClr val="FF0000"/>
                </a:solidFill>
              </a:rPr>
              <a:t>analisis spektral </a:t>
            </a:r>
            <a:r>
              <a:rPr lang="id-ID" dirty="0" smtClean="0"/>
              <a:t>diantaranya digunakan untuk:</a:t>
            </a:r>
          </a:p>
          <a:p>
            <a:pPr lvl="1"/>
            <a:r>
              <a:rPr lang="id-ID" dirty="0" smtClean="0">
                <a:solidFill>
                  <a:srgbClr val="FF0000"/>
                </a:solidFill>
              </a:rPr>
              <a:t>segmentasi</a:t>
            </a:r>
            <a:r>
              <a:rPr lang="id-ID" dirty="0" smtClean="0"/>
              <a:t> komponen-komponen </a:t>
            </a:r>
            <a:r>
              <a:rPr lang="id-ID" dirty="0" smtClean="0">
                <a:solidFill>
                  <a:srgbClr val="FF0000"/>
                </a:solidFill>
              </a:rPr>
              <a:t>sinyal ucapan</a:t>
            </a:r>
            <a:r>
              <a:rPr lang="id-ID" dirty="0" smtClean="0"/>
              <a:t>, </a:t>
            </a:r>
          </a:p>
          <a:p>
            <a:pPr lvl="1"/>
            <a:r>
              <a:rPr lang="id-ID" dirty="0" smtClean="0">
                <a:solidFill>
                  <a:srgbClr val="FF0000"/>
                </a:solidFill>
              </a:rPr>
              <a:t>identifikasi</a:t>
            </a:r>
            <a:r>
              <a:rPr lang="id-ID" dirty="0" smtClean="0"/>
              <a:t> komponen </a:t>
            </a:r>
            <a:r>
              <a:rPr lang="id-ID" dirty="0" smtClean="0">
                <a:solidFill>
                  <a:srgbClr val="FF0000"/>
                </a:solidFill>
              </a:rPr>
              <a:t>frekuensi</a:t>
            </a:r>
            <a:r>
              <a:rPr lang="id-ID" dirty="0" smtClean="0"/>
              <a:t> segmen ucapan, </a:t>
            </a:r>
          </a:p>
          <a:p>
            <a:pPr lvl="1"/>
            <a:r>
              <a:rPr lang="id-ID" dirty="0" smtClean="0">
                <a:solidFill>
                  <a:srgbClr val="FF0000"/>
                </a:solidFill>
              </a:rPr>
              <a:t>analisis</a:t>
            </a:r>
            <a:r>
              <a:rPr lang="id-ID" dirty="0" smtClean="0"/>
              <a:t> </a:t>
            </a:r>
            <a:r>
              <a:rPr lang="id-ID" dirty="0" smtClean="0">
                <a:solidFill>
                  <a:srgbClr val="FF0000"/>
                </a:solidFill>
              </a:rPr>
              <a:t>frekuensi dasar </a:t>
            </a:r>
            <a:r>
              <a:rPr lang="id-ID" dirty="0" smtClean="0"/>
              <a:t>yang diperlukan untuk </a:t>
            </a:r>
            <a:r>
              <a:rPr lang="id-ID" dirty="0" smtClean="0">
                <a:solidFill>
                  <a:srgbClr val="FF0000"/>
                </a:solidFill>
              </a:rPr>
              <a:t>analisis intonasi ucapan</a:t>
            </a:r>
            <a:endParaRPr lang="id-ID" dirty="0">
              <a:solidFill>
                <a:srgbClr val="FF0000"/>
              </a:solidFill>
            </a:endParaRPr>
          </a:p>
        </p:txBody>
      </p:sp>
    </p:spTree>
    <p:extLst>
      <p:ext uri="{BB962C8B-B14F-4D97-AF65-F5344CB8AC3E}">
        <p14:creationId xmlns:p14="http://schemas.microsoft.com/office/powerpoint/2010/main" val="2975725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Karakteristik Sinyal Ucapan</a:t>
            </a:r>
            <a:endParaRPr lang="id-ID" dirty="0"/>
          </a:p>
        </p:txBody>
      </p:sp>
      <p:sp>
        <p:nvSpPr>
          <p:cNvPr id="3" name="Content Placeholder 2"/>
          <p:cNvSpPr>
            <a:spLocks noGrp="1"/>
          </p:cNvSpPr>
          <p:nvPr>
            <p:ph idx="1"/>
          </p:nvPr>
        </p:nvSpPr>
        <p:spPr/>
        <p:txBody>
          <a:bodyPr>
            <a:normAutofit/>
          </a:bodyPr>
          <a:lstStyle/>
          <a:p>
            <a:r>
              <a:rPr lang="id-ID" dirty="0" smtClean="0">
                <a:solidFill>
                  <a:srgbClr val="FF0000"/>
                </a:solidFill>
              </a:rPr>
              <a:t>Unit bunyi terkecil </a:t>
            </a:r>
            <a:r>
              <a:rPr lang="id-ID" dirty="0" smtClean="0"/>
              <a:t>yang dapat dibedakan oleh manusia disebut </a:t>
            </a:r>
            <a:r>
              <a:rPr lang="id-ID" dirty="0" smtClean="0">
                <a:solidFill>
                  <a:srgbClr val="FF0000"/>
                </a:solidFill>
              </a:rPr>
              <a:t>fonem</a:t>
            </a:r>
            <a:r>
              <a:rPr lang="id-ID" dirty="0" smtClean="0"/>
              <a:t>. </a:t>
            </a:r>
          </a:p>
          <a:p>
            <a:r>
              <a:rPr lang="id-ID" dirty="0" smtClean="0">
                <a:solidFill>
                  <a:srgbClr val="FF0000"/>
                </a:solidFill>
              </a:rPr>
              <a:t>Suatu ucapan kata </a:t>
            </a:r>
            <a:r>
              <a:rPr lang="id-ID" dirty="0" smtClean="0"/>
              <a:t>atau kalimat pada prinsipnya dapat dilihat sebagai </a:t>
            </a:r>
            <a:r>
              <a:rPr lang="id-ID" dirty="0" smtClean="0">
                <a:solidFill>
                  <a:srgbClr val="FF0000"/>
                </a:solidFill>
              </a:rPr>
              <a:t>urutan fonem</a:t>
            </a:r>
            <a:r>
              <a:rPr lang="id-ID" dirty="0" smtClean="0"/>
              <a:t>.</a:t>
            </a:r>
          </a:p>
          <a:p>
            <a:r>
              <a:rPr lang="id-ID" dirty="0" smtClean="0"/>
              <a:t>Himpunan </a:t>
            </a:r>
            <a:r>
              <a:rPr lang="id-ID" dirty="0" smtClean="0">
                <a:solidFill>
                  <a:srgbClr val="FF0000"/>
                </a:solidFill>
              </a:rPr>
              <a:t>fonem</a:t>
            </a:r>
            <a:r>
              <a:rPr lang="id-ID" dirty="0" smtClean="0"/>
              <a:t> yang ada dalam </a:t>
            </a:r>
            <a:r>
              <a:rPr lang="id-ID" dirty="0" smtClean="0">
                <a:solidFill>
                  <a:srgbClr val="FF0000"/>
                </a:solidFill>
              </a:rPr>
              <a:t>suatu bahasa berbeda-beda</a:t>
            </a:r>
            <a:r>
              <a:rPr lang="id-ID" dirty="0" smtClean="0"/>
              <a:t>. </a:t>
            </a:r>
          </a:p>
          <a:p>
            <a:r>
              <a:rPr lang="id-ID" dirty="0" smtClean="0"/>
              <a:t>Setiap fonem disimbolkan dengan suatu simbol yang unik. </a:t>
            </a:r>
          </a:p>
          <a:p>
            <a:r>
              <a:rPr lang="id-ID" dirty="0" smtClean="0"/>
              <a:t>beberapa standar cara penamaan fonem yang berlaku diantaranya adalah standar IPA (International Phonetic Alphabet), ARPABET, serta SAMPA.</a:t>
            </a:r>
            <a:endParaRPr lang="id-ID" dirty="0"/>
          </a:p>
        </p:txBody>
      </p:sp>
    </p:spTree>
    <p:extLst>
      <p:ext uri="{BB962C8B-B14F-4D97-AF65-F5344CB8AC3E}">
        <p14:creationId xmlns:p14="http://schemas.microsoft.com/office/powerpoint/2010/main" val="3240349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Fonem Bahasa Inggris-Amerika</a:t>
            </a:r>
            <a:endParaRPr lang="id-ID" dirty="0"/>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a:blip r:embed="rId2"/>
          <a:stretch>
            <a:fillRect/>
          </a:stretch>
        </p:blipFill>
        <p:spPr>
          <a:xfrm>
            <a:off x="2425250" y="1502463"/>
            <a:ext cx="6691455" cy="4823128"/>
          </a:xfrm>
          <a:prstGeom prst="rect">
            <a:avLst/>
          </a:prstGeom>
        </p:spPr>
      </p:pic>
    </p:spTree>
    <p:extLst>
      <p:ext uri="{BB962C8B-B14F-4D97-AF65-F5344CB8AC3E}">
        <p14:creationId xmlns:p14="http://schemas.microsoft.com/office/powerpoint/2010/main" val="2378876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Fonem Bahasa </a:t>
            </a:r>
            <a:r>
              <a:rPr lang="en-US" dirty="0" smtClean="0"/>
              <a:t>Indonesia</a:t>
            </a:r>
            <a:endParaRPr lang="id-ID" dirty="0"/>
          </a:p>
        </p:txBody>
      </p:sp>
      <p:sp>
        <p:nvSpPr>
          <p:cNvPr id="3" name="Content Placeholder 2"/>
          <p:cNvSpPr>
            <a:spLocks noGrp="1"/>
          </p:cNvSpPr>
          <p:nvPr>
            <p:ph idx="1"/>
          </p:nvPr>
        </p:nvSpPr>
        <p:spPr/>
        <p:txBody>
          <a:bodyPr/>
          <a:lstStyle/>
          <a:p>
            <a:endParaRPr lang="id-ID" dirty="0"/>
          </a:p>
        </p:txBody>
      </p:sp>
      <p:pic>
        <p:nvPicPr>
          <p:cNvPr id="5" name="Picture 4"/>
          <p:cNvPicPr>
            <a:picLocks noChangeAspect="1"/>
          </p:cNvPicPr>
          <p:nvPr/>
        </p:nvPicPr>
        <p:blipFill rotWithShape="1">
          <a:blip r:embed="rId2"/>
          <a:srcRect t="919" b="1462"/>
          <a:stretch/>
        </p:blipFill>
        <p:spPr>
          <a:xfrm>
            <a:off x="2278996" y="1627094"/>
            <a:ext cx="6125416" cy="4854388"/>
          </a:xfrm>
          <a:prstGeom prst="rect">
            <a:avLst/>
          </a:prstGeom>
        </p:spPr>
      </p:pic>
    </p:spTree>
    <p:extLst>
      <p:ext uri="{BB962C8B-B14F-4D97-AF65-F5344CB8AC3E}">
        <p14:creationId xmlns:p14="http://schemas.microsoft.com/office/powerpoint/2010/main" val="1352300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Klasifikasi Fonem Bahasa Inggris-Amerika</a:t>
            </a:r>
            <a:endParaRPr lang="id-ID" dirty="0"/>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a:blip r:embed="rId2"/>
          <a:stretch>
            <a:fillRect/>
          </a:stretch>
        </p:blipFill>
        <p:spPr>
          <a:xfrm>
            <a:off x="2232400" y="1825625"/>
            <a:ext cx="7568086" cy="4351338"/>
          </a:xfrm>
          <a:prstGeom prst="rect">
            <a:avLst/>
          </a:prstGeom>
        </p:spPr>
      </p:pic>
    </p:spTree>
    <p:extLst>
      <p:ext uri="{BB962C8B-B14F-4D97-AF65-F5344CB8AC3E}">
        <p14:creationId xmlns:p14="http://schemas.microsoft.com/office/powerpoint/2010/main" val="2371102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Komponen Sinyal Suara</a:t>
            </a:r>
            <a:endParaRPr lang="id-ID" dirty="0"/>
          </a:p>
        </p:txBody>
      </p:sp>
      <p:sp>
        <p:nvSpPr>
          <p:cNvPr id="3" name="Content Placeholder 2"/>
          <p:cNvSpPr>
            <a:spLocks noGrp="1"/>
          </p:cNvSpPr>
          <p:nvPr>
            <p:ph idx="1"/>
          </p:nvPr>
        </p:nvSpPr>
        <p:spPr/>
        <p:txBody>
          <a:bodyPr>
            <a:normAutofit/>
          </a:bodyPr>
          <a:lstStyle/>
          <a:p>
            <a:r>
              <a:rPr lang="id-ID" dirty="0" smtClean="0"/>
              <a:t>Pitch</a:t>
            </a:r>
            <a:r>
              <a:rPr lang="en-US" dirty="0" smtClean="0"/>
              <a:t> (</a:t>
            </a:r>
            <a:r>
              <a:rPr lang="en-US" dirty="0" err="1" smtClean="0"/>
              <a:t>frekuensi</a:t>
            </a:r>
            <a:r>
              <a:rPr lang="en-US" dirty="0" smtClean="0"/>
              <a:t> </a:t>
            </a:r>
            <a:r>
              <a:rPr lang="en-US" dirty="0" err="1" smtClean="0"/>
              <a:t>dasar</a:t>
            </a:r>
            <a:r>
              <a:rPr lang="en-US" dirty="0" smtClean="0"/>
              <a:t>)</a:t>
            </a:r>
            <a:endParaRPr lang="id-ID" dirty="0" smtClean="0"/>
          </a:p>
          <a:p>
            <a:pPr lvl="1"/>
            <a:r>
              <a:rPr lang="id-ID" dirty="0" smtClean="0">
                <a:solidFill>
                  <a:srgbClr val="FF0000"/>
                </a:solidFill>
              </a:rPr>
              <a:t>Auditory sensation </a:t>
            </a:r>
            <a:r>
              <a:rPr lang="id-ID" dirty="0" smtClean="0"/>
              <a:t>dari </a:t>
            </a:r>
            <a:r>
              <a:rPr lang="id-ID" dirty="0" smtClean="0">
                <a:solidFill>
                  <a:srgbClr val="FF0000"/>
                </a:solidFill>
              </a:rPr>
              <a:t>frekuensi fundamental </a:t>
            </a:r>
            <a:r>
              <a:rPr lang="id-ID" dirty="0" smtClean="0"/>
              <a:t>sinyal ucapan</a:t>
            </a:r>
          </a:p>
          <a:p>
            <a:pPr lvl="1"/>
            <a:r>
              <a:rPr lang="id-ID" dirty="0" smtClean="0"/>
              <a:t>Frekuensi </a:t>
            </a:r>
            <a:r>
              <a:rPr lang="id-ID" dirty="0" smtClean="0">
                <a:solidFill>
                  <a:srgbClr val="FF0000"/>
                </a:solidFill>
              </a:rPr>
              <a:t>fundamental</a:t>
            </a:r>
            <a:r>
              <a:rPr lang="id-ID" dirty="0" smtClean="0"/>
              <a:t> dapat diukur menggunakan </a:t>
            </a:r>
            <a:r>
              <a:rPr lang="id-ID" dirty="0" smtClean="0">
                <a:solidFill>
                  <a:srgbClr val="FF0000"/>
                </a:solidFill>
              </a:rPr>
              <a:t>frequency analyzer</a:t>
            </a:r>
          </a:p>
          <a:p>
            <a:pPr lvl="1"/>
            <a:r>
              <a:rPr lang="id-ID" dirty="0" smtClean="0"/>
              <a:t>Pitch adalah </a:t>
            </a:r>
            <a:r>
              <a:rPr lang="id-ID" dirty="0" smtClean="0">
                <a:solidFill>
                  <a:srgbClr val="FF0000"/>
                </a:solidFill>
              </a:rPr>
              <a:t>sensasi  yang dirasakan/didengar oleh sistem persepsi pendengaran manusia</a:t>
            </a:r>
            <a:r>
              <a:rPr lang="id-ID" dirty="0" smtClean="0"/>
              <a:t> (kombinasi dari telinga dan otak)</a:t>
            </a:r>
          </a:p>
          <a:p>
            <a:r>
              <a:rPr lang="id-ID" dirty="0" smtClean="0"/>
              <a:t>Formant</a:t>
            </a:r>
          </a:p>
          <a:p>
            <a:pPr lvl="1"/>
            <a:r>
              <a:rPr lang="id-ID" dirty="0" smtClean="0"/>
              <a:t>frekuensi-frekuensi </a:t>
            </a:r>
            <a:r>
              <a:rPr lang="id-ID" dirty="0" smtClean="0">
                <a:solidFill>
                  <a:srgbClr val="FF0000"/>
                </a:solidFill>
              </a:rPr>
              <a:t>resonansi dari filter</a:t>
            </a:r>
            <a:r>
              <a:rPr lang="id-ID" dirty="0" smtClean="0"/>
              <a:t>, yaitu </a:t>
            </a:r>
            <a:r>
              <a:rPr lang="id-ID" dirty="0" smtClean="0">
                <a:solidFill>
                  <a:srgbClr val="FF0000"/>
                </a:solidFill>
              </a:rPr>
              <a:t>vocal tract </a:t>
            </a:r>
            <a:r>
              <a:rPr lang="id-ID" dirty="0" smtClean="0"/>
              <a:t>(articulator) yang </a:t>
            </a:r>
            <a:r>
              <a:rPr lang="id-ID" dirty="0" smtClean="0">
                <a:solidFill>
                  <a:srgbClr val="FF0000"/>
                </a:solidFill>
              </a:rPr>
              <a:t>meneruskan</a:t>
            </a:r>
            <a:r>
              <a:rPr lang="id-ID" dirty="0" smtClean="0"/>
              <a:t> dan </a:t>
            </a:r>
            <a:r>
              <a:rPr lang="id-ID" dirty="0" smtClean="0">
                <a:solidFill>
                  <a:srgbClr val="FF0000"/>
                </a:solidFill>
              </a:rPr>
              <a:t>memfilter</a:t>
            </a:r>
            <a:r>
              <a:rPr lang="id-ID" dirty="0" smtClean="0"/>
              <a:t> bunyi keluaran (sinyal speech)</a:t>
            </a:r>
          </a:p>
          <a:p>
            <a:pPr lvl="1"/>
            <a:r>
              <a:rPr lang="id-ID" dirty="0" smtClean="0"/>
              <a:t>frekuensi-frekuensi formant bersifat </a:t>
            </a:r>
            <a:r>
              <a:rPr lang="id-ID" dirty="0" smtClean="0">
                <a:solidFill>
                  <a:srgbClr val="FF0000"/>
                </a:solidFill>
              </a:rPr>
              <a:t>tidak terbatas </a:t>
            </a:r>
            <a:r>
              <a:rPr lang="id-ID" dirty="0" smtClean="0"/>
              <a:t>namun, untuk </a:t>
            </a:r>
            <a:r>
              <a:rPr lang="id-ID" dirty="0" smtClean="0">
                <a:solidFill>
                  <a:srgbClr val="FF0000"/>
                </a:solidFill>
              </a:rPr>
              <a:t>mengidentifikasi seseorang </a:t>
            </a:r>
            <a:r>
              <a:rPr lang="id-ID" dirty="0" smtClean="0"/>
              <a:t>paling tidak ada </a:t>
            </a:r>
            <a:r>
              <a:rPr lang="id-ID" dirty="0" smtClean="0">
                <a:solidFill>
                  <a:srgbClr val="FF0000"/>
                </a:solidFill>
              </a:rPr>
              <a:t>3 (tiga) format </a:t>
            </a:r>
            <a:r>
              <a:rPr lang="id-ID" dirty="0" smtClean="0"/>
              <a:t>yang dianalisa yaitu, Formant 1 (F1), Formant 2</a:t>
            </a:r>
            <a:r>
              <a:rPr lang="en-US" dirty="0" smtClean="0"/>
              <a:t> (F2)</a:t>
            </a:r>
            <a:r>
              <a:rPr lang="id-ID" dirty="0" smtClean="0"/>
              <a:t> dan Formant 3 (F3)</a:t>
            </a:r>
            <a:endParaRPr lang="id-ID" dirty="0"/>
          </a:p>
        </p:txBody>
      </p:sp>
    </p:spTree>
    <p:extLst>
      <p:ext uri="{BB962C8B-B14F-4D97-AF65-F5344CB8AC3E}">
        <p14:creationId xmlns:p14="http://schemas.microsoft.com/office/powerpoint/2010/main" val="2516377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Komponen Sinyal Suara-Formant</a:t>
            </a:r>
            <a:endParaRPr lang="id-ID" dirty="0"/>
          </a:p>
        </p:txBody>
      </p:sp>
      <p:sp>
        <p:nvSpPr>
          <p:cNvPr id="4" name="Content Placeholder 3"/>
          <p:cNvSpPr>
            <a:spLocks noGrp="1"/>
          </p:cNvSpPr>
          <p:nvPr>
            <p:ph idx="1"/>
          </p:nvPr>
        </p:nvSpPr>
        <p:spPr/>
        <p:txBody>
          <a:bodyPr/>
          <a:lstStyle/>
          <a:p>
            <a:endParaRPr lang="id-ID"/>
          </a:p>
        </p:txBody>
      </p:sp>
      <p:pic>
        <p:nvPicPr>
          <p:cNvPr id="5" name="Picture 4"/>
          <p:cNvPicPr>
            <a:picLocks noChangeAspect="1"/>
          </p:cNvPicPr>
          <p:nvPr/>
        </p:nvPicPr>
        <p:blipFill>
          <a:blip r:embed="rId2"/>
          <a:stretch>
            <a:fillRect/>
          </a:stretch>
        </p:blipFill>
        <p:spPr>
          <a:xfrm>
            <a:off x="1875146" y="1690687"/>
            <a:ext cx="7705582" cy="4755445"/>
          </a:xfrm>
          <a:prstGeom prst="rect">
            <a:avLst/>
          </a:prstGeom>
        </p:spPr>
      </p:pic>
    </p:spTree>
    <p:extLst>
      <p:ext uri="{BB962C8B-B14F-4D97-AF65-F5344CB8AC3E}">
        <p14:creationId xmlns:p14="http://schemas.microsoft.com/office/powerpoint/2010/main" val="4113697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Speech</a:t>
            </a:r>
            <a:endParaRPr lang="id-ID" dirty="0"/>
          </a:p>
        </p:txBody>
      </p:sp>
      <p:sp>
        <p:nvSpPr>
          <p:cNvPr id="3" name="Content Placeholder 2"/>
          <p:cNvSpPr>
            <a:spLocks noGrp="1"/>
          </p:cNvSpPr>
          <p:nvPr>
            <p:ph idx="1"/>
          </p:nvPr>
        </p:nvSpPr>
        <p:spPr/>
        <p:txBody>
          <a:bodyPr>
            <a:normAutofit/>
          </a:bodyPr>
          <a:lstStyle/>
          <a:p>
            <a:r>
              <a:rPr lang="id-ID" dirty="0" smtClean="0"/>
              <a:t>Speech (</a:t>
            </a:r>
            <a:r>
              <a:rPr lang="id-ID" dirty="0" smtClean="0">
                <a:solidFill>
                  <a:srgbClr val="FF0000"/>
                </a:solidFill>
              </a:rPr>
              <a:t>sinyal ucapan</a:t>
            </a:r>
            <a:r>
              <a:rPr lang="id-ID" dirty="0" smtClean="0"/>
              <a:t>) merupakah </a:t>
            </a:r>
            <a:r>
              <a:rPr lang="id-ID" dirty="0" smtClean="0">
                <a:solidFill>
                  <a:srgbClr val="FF0000"/>
                </a:solidFill>
              </a:rPr>
              <a:t>bentuk khusus </a:t>
            </a:r>
            <a:r>
              <a:rPr lang="id-ID" dirty="0" smtClean="0"/>
              <a:t>dari </a:t>
            </a:r>
            <a:r>
              <a:rPr lang="id-ID" dirty="0" smtClean="0">
                <a:solidFill>
                  <a:srgbClr val="FF0000"/>
                </a:solidFill>
              </a:rPr>
              <a:t>sinyal suara </a:t>
            </a:r>
            <a:r>
              <a:rPr lang="id-ID" dirty="0" smtClean="0"/>
              <a:t>(voice)</a:t>
            </a:r>
          </a:p>
          <a:p>
            <a:r>
              <a:rPr lang="id-ID" dirty="0" smtClean="0"/>
              <a:t>Memerlukan pemrosesan khusus yaitu </a:t>
            </a:r>
            <a:r>
              <a:rPr lang="id-ID" dirty="0" smtClean="0">
                <a:solidFill>
                  <a:srgbClr val="FF0000"/>
                </a:solidFill>
              </a:rPr>
              <a:t>speech processing</a:t>
            </a:r>
            <a:r>
              <a:rPr lang="en-US" dirty="0" smtClean="0">
                <a:solidFill>
                  <a:srgbClr val="FF0000"/>
                </a:solidFill>
              </a:rPr>
              <a:t> </a:t>
            </a:r>
            <a:r>
              <a:rPr lang="en-US" dirty="0" smtClean="0"/>
              <a:t>(</a:t>
            </a:r>
            <a:r>
              <a:rPr lang="en-US" dirty="0"/>
              <a:t>proses </a:t>
            </a:r>
            <a:r>
              <a:rPr lang="en-US" dirty="0" err="1"/>
              <a:t>mengubah</a:t>
            </a:r>
            <a:r>
              <a:rPr lang="en-US" dirty="0"/>
              <a:t> </a:t>
            </a:r>
            <a:r>
              <a:rPr lang="en-US" dirty="0" err="1"/>
              <a:t>ucapan</a:t>
            </a:r>
            <a:r>
              <a:rPr lang="en-US" dirty="0"/>
              <a:t> </a:t>
            </a:r>
            <a:r>
              <a:rPr lang="en-US" dirty="0" err="1"/>
              <a:t>menjadi</a:t>
            </a:r>
            <a:r>
              <a:rPr lang="en-US" dirty="0"/>
              <a:t> data </a:t>
            </a:r>
            <a:r>
              <a:rPr lang="en-US" dirty="0" smtClean="0"/>
              <a:t>digital), </a:t>
            </a:r>
            <a:r>
              <a:rPr lang="id-ID" dirty="0" smtClean="0"/>
              <a:t>relatif berbeda dengan </a:t>
            </a:r>
            <a:r>
              <a:rPr lang="id-ID" dirty="0" smtClean="0">
                <a:solidFill>
                  <a:srgbClr val="FF0000"/>
                </a:solidFill>
              </a:rPr>
              <a:t>voice processing</a:t>
            </a:r>
            <a:r>
              <a:rPr lang="en-US" dirty="0" smtClean="0">
                <a:solidFill>
                  <a:srgbClr val="FF0000"/>
                </a:solidFill>
              </a:rPr>
              <a:t> </a:t>
            </a:r>
            <a:r>
              <a:rPr lang="en-US" dirty="0" smtClean="0"/>
              <a:t>(</a:t>
            </a:r>
            <a:r>
              <a:rPr lang="en-US" dirty="0" err="1"/>
              <a:t>ditujukan</a:t>
            </a:r>
            <a:r>
              <a:rPr lang="en-US" dirty="0"/>
              <a:t> </a:t>
            </a:r>
            <a:r>
              <a:rPr lang="en-US" dirty="0" err="1"/>
              <a:t>untuk</a:t>
            </a:r>
            <a:r>
              <a:rPr lang="en-US" dirty="0"/>
              <a:t> </a:t>
            </a:r>
            <a:r>
              <a:rPr lang="en-US" dirty="0" err="1"/>
              <a:t>mengidentifikasi</a:t>
            </a:r>
            <a:r>
              <a:rPr lang="en-US" dirty="0"/>
              <a:t> orang yang </a:t>
            </a:r>
            <a:r>
              <a:rPr lang="en-US" dirty="0" err="1"/>
              <a:t>sedang</a:t>
            </a:r>
            <a:r>
              <a:rPr lang="en-US" dirty="0"/>
              <a:t> </a:t>
            </a:r>
            <a:r>
              <a:rPr lang="en-US" dirty="0" err="1"/>
              <a:t>berbicara</a:t>
            </a:r>
            <a:r>
              <a:rPr lang="en-US" dirty="0" smtClean="0"/>
              <a:t>)</a:t>
            </a:r>
            <a:endParaRPr lang="id-ID" dirty="0" smtClean="0"/>
          </a:p>
          <a:p>
            <a:r>
              <a:rPr lang="id-ID" dirty="0" smtClean="0">
                <a:solidFill>
                  <a:srgbClr val="FF0000"/>
                </a:solidFill>
              </a:rPr>
              <a:t>Speech</a:t>
            </a:r>
            <a:r>
              <a:rPr lang="id-ID" dirty="0" smtClean="0"/>
              <a:t> merupakan bentuk </a:t>
            </a:r>
            <a:r>
              <a:rPr lang="id-ID" dirty="0" smtClean="0">
                <a:solidFill>
                  <a:srgbClr val="FF0000"/>
                </a:solidFill>
              </a:rPr>
              <a:t>komunikasi</a:t>
            </a:r>
            <a:r>
              <a:rPr lang="id-ID" dirty="0" smtClean="0"/>
              <a:t> yang </a:t>
            </a:r>
            <a:r>
              <a:rPr lang="id-ID" dirty="0" smtClean="0">
                <a:solidFill>
                  <a:srgbClr val="FF0000"/>
                </a:solidFill>
              </a:rPr>
              <a:t>paling natural </a:t>
            </a:r>
            <a:r>
              <a:rPr lang="id-ID" dirty="0" smtClean="0"/>
              <a:t>sesama manusia</a:t>
            </a:r>
          </a:p>
          <a:p>
            <a:r>
              <a:rPr lang="id-ID" dirty="0" smtClean="0"/>
              <a:t>Speech sangat erat kaitannya dengan bahasa</a:t>
            </a:r>
          </a:p>
          <a:p>
            <a:pPr lvl="1"/>
            <a:endParaRPr lang="id-ID" dirty="0"/>
          </a:p>
        </p:txBody>
      </p:sp>
    </p:spTree>
    <p:extLst>
      <p:ext uri="{BB962C8B-B14F-4D97-AF65-F5344CB8AC3E}">
        <p14:creationId xmlns:p14="http://schemas.microsoft.com/office/powerpoint/2010/main" val="44619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Komponen Sinyal Suara-Formant</a:t>
            </a:r>
            <a:endParaRPr lang="id-ID" dirty="0"/>
          </a:p>
        </p:txBody>
      </p:sp>
      <p:sp>
        <p:nvSpPr>
          <p:cNvPr id="4" name="Content Placeholder 3"/>
          <p:cNvSpPr>
            <a:spLocks noGrp="1"/>
          </p:cNvSpPr>
          <p:nvPr>
            <p:ph idx="1"/>
          </p:nvPr>
        </p:nvSpPr>
        <p:spPr/>
        <p:txBody>
          <a:bodyPr/>
          <a:lstStyle/>
          <a:p>
            <a:endParaRPr lang="id-ID"/>
          </a:p>
        </p:txBody>
      </p:sp>
      <p:pic>
        <p:nvPicPr>
          <p:cNvPr id="3" name="Picture 2"/>
          <p:cNvPicPr>
            <a:picLocks noChangeAspect="1"/>
          </p:cNvPicPr>
          <p:nvPr/>
        </p:nvPicPr>
        <p:blipFill>
          <a:blip r:embed="rId2"/>
          <a:stretch>
            <a:fillRect/>
          </a:stretch>
        </p:blipFill>
        <p:spPr>
          <a:xfrm>
            <a:off x="1783352" y="1819275"/>
            <a:ext cx="8418847" cy="4357688"/>
          </a:xfrm>
          <a:prstGeom prst="rect">
            <a:avLst/>
          </a:prstGeom>
        </p:spPr>
      </p:pic>
    </p:spTree>
    <p:extLst>
      <p:ext uri="{BB962C8B-B14F-4D97-AF65-F5344CB8AC3E}">
        <p14:creationId xmlns:p14="http://schemas.microsoft.com/office/powerpoint/2010/main" val="2509049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Text-To-Speech</a:t>
            </a:r>
            <a:endParaRPr lang="id-ID" dirty="0"/>
          </a:p>
        </p:txBody>
      </p:sp>
      <p:sp>
        <p:nvSpPr>
          <p:cNvPr id="3" name="Content Placeholder 2"/>
          <p:cNvSpPr>
            <a:spLocks noGrp="1"/>
          </p:cNvSpPr>
          <p:nvPr>
            <p:ph idx="1"/>
          </p:nvPr>
        </p:nvSpPr>
        <p:spPr>
          <a:xfrm>
            <a:off x="838200" y="1825625"/>
            <a:ext cx="10515600" cy="4351338"/>
          </a:xfrm>
        </p:spPr>
        <p:txBody>
          <a:bodyPr/>
          <a:lstStyle/>
          <a:p>
            <a:r>
              <a:rPr lang="id-ID" dirty="0" smtClean="0"/>
              <a:t>Sistem Text to Speech pada prinsipnya terdiri dari dua sub sistem, yaitu :</a:t>
            </a:r>
          </a:p>
          <a:p>
            <a:pPr marL="914400" lvl="1" indent="-457200">
              <a:buFont typeface="+mj-lt"/>
              <a:buAutoNum type="arabicPeriod"/>
            </a:pPr>
            <a:r>
              <a:rPr lang="id-ID" dirty="0" smtClean="0"/>
              <a:t>bagian Konverter </a:t>
            </a:r>
            <a:r>
              <a:rPr lang="id-ID" dirty="0" smtClean="0">
                <a:solidFill>
                  <a:srgbClr val="FF0000"/>
                </a:solidFill>
              </a:rPr>
              <a:t>Teks ke Fonem </a:t>
            </a:r>
            <a:r>
              <a:rPr lang="id-ID" dirty="0" smtClean="0"/>
              <a:t>(Text to Phoneme), serta</a:t>
            </a:r>
          </a:p>
          <a:p>
            <a:pPr marL="914400" lvl="1" indent="-457200">
              <a:buFont typeface="+mj-lt"/>
              <a:buAutoNum type="arabicPeriod"/>
            </a:pPr>
            <a:r>
              <a:rPr lang="id-ID" dirty="0" smtClean="0"/>
              <a:t>bagian Konverter </a:t>
            </a:r>
            <a:r>
              <a:rPr lang="id-ID" dirty="0" smtClean="0">
                <a:solidFill>
                  <a:srgbClr val="FF0000"/>
                </a:solidFill>
              </a:rPr>
              <a:t>Fonem to Ucapan </a:t>
            </a:r>
            <a:r>
              <a:rPr lang="id-ID" dirty="0" smtClean="0"/>
              <a:t>(Phoneme to Speech). </a:t>
            </a:r>
            <a:endParaRPr lang="id-ID" dirty="0"/>
          </a:p>
        </p:txBody>
      </p:sp>
      <p:pic>
        <p:nvPicPr>
          <p:cNvPr id="6" name="Picture 5"/>
          <p:cNvPicPr>
            <a:picLocks noChangeAspect="1"/>
          </p:cNvPicPr>
          <p:nvPr/>
        </p:nvPicPr>
        <p:blipFill>
          <a:blip r:embed="rId2"/>
          <a:stretch>
            <a:fillRect/>
          </a:stretch>
        </p:blipFill>
        <p:spPr>
          <a:xfrm>
            <a:off x="1760560" y="3877599"/>
            <a:ext cx="7709527" cy="1731632"/>
          </a:xfrm>
          <a:prstGeom prst="rect">
            <a:avLst/>
          </a:prstGeom>
        </p:spPr>
      </p:pic>
    </p:spTree>
    <p:extLst>
      <p:ext uri="{BB962C8B-B14F-4D97-AF65-F5344CB8AC3E}">
        <p14:creationId xmlns:p14="http://schemas.microsoft.com/office/powerpoint/2010/main" val="125620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t>
            </a:r>
            <a:r>
              <a:rPr lang="id-ID" dirty="0" smtClean="0"/>
              <a:t>Konverter </a:t>
            </a:r>
            <a:r>
              <a:rPr lang="id-ID" dirty="0" smtClean="0"/>
              <a:t>Teks-Fonem</a:t>
            </a:r>
            <a:endParaRPr lang="id-ID" dirty="0"/>
          </a:p>
        </p:txBody>
      </p:sp>
      <p:sp>
        <p:nvSpPr>
          <p:cNvPr id="3" name="Content Placeholder 2"/>
          <p:cNvSpPr>
            <a:spLocks noGrp="1"/>
          </p:cNvSpPr>
          <p:nvPr>
            <p:ph idx="1"/>
          </p:nvPr>
        </p:nvSpPr>
        <p:spPr/>
        <p:txBody>
          <a:bodyPr>
            <a:normAutofit fontScale="92500"/>
          </a:bodyPr>
          <a:lstStyle/>
          <a:p>
            <a:r>
              <a:rPr lang="id-ID" dirty="0" smtClean="0"/>
              <a:t>mengubah </a:t>
            </a:r>
            <a:r>
              <a:rPr lang="id-ID" dirty="0" smtClean="0">
                <a:solidFill>
                  <a:srgbClr val="FF0000"/>
                </a:solidFill>
              </a:rPr>
              <a:t>kalimat</a:t>
            </a:r>
            <a:r>
              <a:rPr lang="id-ID" dirty="0" smtClean="0"/>
              <a:t> </a:t>
            </a:r>
            <a:r>
              <a:rPr lang="id-ID" dirty="0" smtClean="0">
                <a:solidFill>
                  <a:srgbClr val="FF0000"/>
                </a:solidFill>
              </a:rPr>
              <a:t>masukan</a:t>
            </a:r>
            <a:r>
              <a:rPr lang="id-ID" dirty="0" smtClean="0"/>
              <a:t> (teks) menjadi </a:t>
            </a:r>
            <a:r>
              <a:rPr lang="id-ID" dirty="0" smtClean="0">
                <a:solidFill>
                  <a:srgbClr val="FF0000"/>
                </a:solidFill>
              </a:rPr>
              <a:t>rangkaian kode-kode bunyi </a:t>
            </a:r>
            <a:r>
              <a:rPr lang="id-ID" dirty="0" smtClean="0"/>
              <a:t>yang biasanya </a:t>
            </a:r>
            <a:r>
              <a:rPr lang="id-ID" dirty="0" smtClean="0">
                <a:solidFill>
                  <a:srgbClr val="FF0000"/>
                </a:solidFill>
              </a:rPr>
              <a:t>direpresentasikan</a:t>
            </a:r>
            <a:r>
              <a:rPr lang="id-ID" dirty="0" smtClean="0"/>
              <a:t> dengan </a:t>
            </a:r>
            <a:r>
              <a:rPr lang="id-ID" dirty="0" smtClean="0">
                <a:solidFill>
                  <a:srgbClr val="FF0000"/>
                </a:solidFill>
              </a:rPr>
              <a:t>kode fonem</a:t>
            </a:r>
            <a:r>
              <a:rPr lang="id-ID" dirty="0" smtClean="0"/>
              <a:t>, </a:t>
            </a:r>
            <a:r>
              <a:rPr lang="id-ID" dirty="0" smtClean="0">
                <a:solidFill>
                  <a:srgbClr val="FF0000"/>
                </a:solidFill>
              </a:rPr>
              <a:t>durasi</a:t>
            </a:r>
            <a:r>
              <a:rPr lang="id-ID" dirty="0" smtClean="0"/>
              <a:t> serta </a:t>
            </a:r>
            <a:r>
              <a:rPr lang="id-ID" dirty="0" smtClean="0">
                <a:solidFill>
                  <a:srgbClr val="FF0000"/>
                </a:solidFill>
              </a:rPr>
              <a:t>pitch-nya</a:t>
            </a:r>
          </a:p>
          <a:p>
            <a:r>
              <a:rPr lang="id-ID" dirty="0" smtClean="0"/>
              <a:t>melakukan </a:t>
            </a:r>
            <a:r>
              <a:rPr lang="id-ID" dirty="0" smtClean="0">
                <a:solidFill>
                  <a:srgbClr val="FF0000"/>
                </a:solidFill>
              </a:rPr>
              <a:t>konversi</a:t>
            </a:r>
            <a:r>
              <a:rPr lang="id-ID" dirty="0" smtClean="0"/>
              <a:t> dari </a:t>
            </a:r>
            <a:r>
              <a:rPr lang="id-ID" dirty="0" smtClean="0">
                <a:solidFill>
                  <a:srgbClr val="FF0000"/>
                </a:solidFill>
              </a:rPr>
              <a:t>simbol-simbol tekstual </a:t>
            </a:r>
            <a:r>
              <a:rPr lang="id-ID" dirty="0" smtClean="0"/>
              <a:t>menjadi </a:t>
            </a:r>
            <a:r>
              <a:rPr lang="id-ID" dirty="0" smtClean="0">
                <a:solidFill>
                  <a:srgbClr val="FF0000"/>
                </a:solidFill>
              </a:rPr>
              <a:t>simbol-simbol fonetik</a:t>
            </a:r>
            <a:r>
              <a:rPr lang="id-ID" dirty="0" smtClean="0"/>
              <a:t> yang </a:t>
            </a:r>
            <a:r>
              <a:rPr lang="id-ID" dirty="0" smtClean="0">
                <a:solidFill>
                  <a:srgbClr val="FF0000"/>
                </a:solidFill>
              </a:rPr>
              <a:t>merepresentasikan</a:t>
            </a:r>
            <a:r>
              <a:rPr lang="id-ID" dirty="0" smtClean="0"/>
              <a:t> </a:t>
            </a:r>
            <a:r>
              <a:rPr lang="id-ID" dirty="0" smtClean="0">
                <a:solidFill>
                  <a:srgbClr val="FF0000"/>
                </a:solidFill>
              </a:rPr>
              <a:t>unit bunyi terkecil </a:t>
            </a:r>
            <a:r>
              <a:rPr lang="id-ID" dirty="0" smtClean="0"/>
              <a:t>dalam </a:t>
            </a:r>
            <a:r>
              <a:rPr lang="id-ID" dirty="0" smtClean="0">
                <a:solidFill>
                  <a:srgbClr val="FF0000"/>
                </a:solidFill>
              </a:rPr>
              <a:t>suatu bahasa</a:t>
            </a:r>
          </a:p>
          <a:p>
            <a:r>
              <a:rPr lang="id-ID" dirty="0" smtClean="0"/>
              <a:t>Fonem yang dihasilkan disesuaikan dengan bahasa yang digunakan</a:t>
            </a:r>
          </a:p>
          <a:p>
            <a:r>
              <a:rPr lang="id-ID" dirty="0" smtClean="0"/>
              <a:t>Bagian ini bersifat sangat </a:t>
            </a:r>
            <a:r>
              <a:rPr lang="id-ID" dirty="0" smtClean="0">
                <a:solidFill>
                  <a:srgbClr val="FF0000"/>
                </a:solidFill>
              </a:rPr>
              <a:t>language dependant</a:t>
            </a:r>
          </a:p>
          <a:p>
            <a:r>
              <a:rPr lang="id-ID" dirty="0" smtClean="0"/>
              <a:t>Implementasi unit </a:t>
            </a:r>
            <a:r>
              <a:rPr lang="id-ID" dirty="0" smtClean="0">
                <a:solidFill>
                  <a:srgbClr val="FF0000"/>
                </a:solidFill>
              </a:rPr>
              <a:t>konverter teks ke fonem </a:t>
            </a:r>
            <a:r>
              <a:rPr lang="id-ID" dirty="0" smtClean="0"/>
              <a:t>menjadi sangat </a:t>
            </a:r>
            <a:r>
              <a:rPr lang="id-ID" dirty="0" smtClean="0">
                <a:solidFill>
                  <a:srgbClr val="FF0000"/>
                </a:solidFill>
              </a:rPr>
              <a:t>spesifik</a:t>
            </a:r>
            <a:r>
              <a:rPr lang="id-ID" dirty="0" smtClean="0"/>
              <a:t> terhadap suatu bahasa</a:t>
            </a:r>
          </a:p>
          <a:p>
            <a:r>
              <a:rPr lang="id-ID" dirty="0" smtClean="0"/>
              <a:t>Untuk suatu </a:t>
            </a:r>
            <a:r>
              <a:rPr lang="id-ID" dirty="0" smtClean="0">
                <a:solidFill>
                  <a:srgbClr val="FF0000"/>
                </a:solidFill>
              </a:rPr>
              <a:t>bahasa baru</a:t>
            </a:r>
            <a:r>
              <a:rPr lang="id-ID" dirty="0" smtClean="0"/>
              <a:t>, bagian ini harus </a:t>
            </a:r>
            <a:r>
              <a:rPr lang="id-ID" dirty="0" smtClean="0">
                <a:solidFill>
                  <a:srgbClr val="FF0000"/>
                </a:solidFill>
              </a:rPr>
              <a:t>dikembangkan</a:t>
            </a:r>
            <a:r>
              <a:rPr lang="id-ID" dirty="0" smtClean="0"/>
              <a:t> secara lengkap khusus untuk bahasa tersebut</a:t>
            </a:r>
            <a:endParaRPr lang="id-ID" dirty="0"/>
          </a:p>
        </p:txBody>
      </p:sp>
    </p:spTree>
    <p:extLst>
      <p:ext uri="{BB962C8B-B14F-4D97-AF65-F5344CB8AC3E}">
        <p14:creationId xmlns:p14="http://schemas.microsoft.com/office/powerpoint/2010/main" val="1075704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t>
            </a:r>
            <a:r>
              <a:rPr lang="id-ID" dirty="0"/>
              <a:t>Konverter Teks-Fonem</a:t>
            </a:r>
            <a:endParaRPr lang="id-ID" dirty="0"/>
          </a:p>
        </p:txBody>
      </p:sp>
      <p:sp>
        <p:nvSpPr>
          <p:cNvPr id="3" name="Content Placeholder 2"/>
          <p:cNvSpPr>
            <a:spLocks noGrp="1"/>
          </p:cNvSpPr>
          <p:nvPr>
            <p:ph idx="1"/>
          </p:nvPr>
        </p:nvSpPr>
        <p:spPr/>
        <p:txBody>
          <a:bodyPr/>
          <a:lstStyle/>
          <a:p>
            <a:r>
              <a:rPr lang="id-ID" dirty="0" smtClean="0"/>
              <a:t>Untuk mendapatkan ucapan yang lebih alami, ucapan yang dihasilkan harus memiliki </a:t>
            </a:r>
            <a:r>
              <a:rPr lang="id-ID" u="sng" dirty="0" smtClean="0">
                <a:solidFill>
                  <a:srgbClr val="FF0000"/>
                </a:solidFill>
              </a:rPr>
              <a:t>intonasi</a:t>
            </a:r>
            <a:r>
              <a:rPr lang="id-ID" dirty="0" smtClean="0"/>
              <a:t> (</a:t>
            </a:r>
            <a:r>
              <a:rPr lang="id-ID" dirty="0" smtClean="0">
                <a:solidFill>
                  <a:schemeClr val="accent5">
                    <a:lumMod val="75000"/>
                  </a:schemeClr>
                </a:solidFill>
              </a:rPr>
              <a:t>prosody</a:t>
            </a:r>
            <a:r>
              <a:rPr lang="id-ID" dirty="0" smtClean="0"/>
              <a:t>). </a:t>
            </a:r>
          </a:p>
          <a:p>
            <a:r>
              <a:rPr lang="id-ID" dirty="0" smtClean="0"/>
              <a:t>Secara kuantisasi, </a:t>
            </a:r>
            <a:r>
              <a:rPr lang="id-ID" dirty="0" smtClean="0">
                <a:solidFill>
                  <a:srgbClr val="FF0000"/>
                </a:solidFill>
              </a:rPr>
              <a:t>prosodi</a:t>
            </a:r>
            <a:r>
              <a:rPr lang="id-ID" dirty="0" smtClean="0"/>
              <a:t> adalah </a:t>
            </a:r>
            <a:r>
              <a:rPr lang="id-ID" dirty="0" smtClean="0">
                <a:solidFill>
                  <a:srgbClr val="FF0000"/>
                </a:solidFill>
              </a:rPr>
              <a:t>perubahan</a:t>
            </a:r>
            <a:r>
              <a:rPr lang="id-ID" dirty="0" smtClean="0"/>
              <a:t> </a:t>
            </a:r>
            <a:r>
              <a:rPr lang="id-ID" dirty="0" smtClean="0">
                <a:solidFill>
                  <a:srgbClr val="FF0000"/>
                </a:solidFill>
              </a:rPr>
              <a:t>nilai pitch </a:t>
            </a:r>
            <a:r>
              <a:rPr lang="id-ID" dirty="0" smtClean="0"/>
              <a:t>(frekuensi dasar) selama </a:t>
            </a:r>
            <a:r>
              <a:rPr lang="id-ID" dirty="0" smtClean="0">
                <a:solidFill>
                  <a:srgbClr val="FF0000"/>
                </a:solidFill>
              </a:rPr>
              <a:t>pengucapan kalimat </a:t>
            </a:r>
            <a:r>
              <a:rPr lang="id-ID" dirty="0" smtClean="0"/>
              <a:t>atau pitch sebagai fungsi waktu. </a:t>
            </a:r>
          </a:p>
          <a:p>
            <a:r>
              <a:rPr lang="id-ID" dirty="0" smtClean="0"/>
              <a:t>informasi </a:t>
            </a:r>
            <a:r>
              <a:rPr lang="id-ID" dirty="0" smtClean="0">
                <a:solidFill>
                  <a:srgbClr val="FF0000"/>
                </a:solidFill>
              </a:rPr>
              <a:t>pembentuk prosodi </a:t>
            </a:r>
            <a:r>
              <a:rPr lang="id-ID" dirty="0" smtClean="0"/>
              <a:t>terdiri atas </a:t>
            </a:r>
            <a:r>
              <a:rPr lang="id-ID" dirty="0" smtClean="0">
                <a:solidFill>
                  <a:srgbClr val="FF0000"/>
                </a:solidFill>
              </a:rPr>
              <a:t>data-data pitch</a:t>
            </a:r>
            <a:r>
              <a:rPr lang="id-ID" dirty="0" smtClean="0"/>
              <a:t> serta </a:t>
            </a:r>
            <a:r>
              <a:rPr lang="id-ID" dirty="0" smtClean="0">
                <a:solidFill>
                  <a:srgbClr val="FF0000"/>
                </a:solidFill>
              </a:rPr>
              <a:t>durasi</a:t>
            </a:r>
            <a:r>
              <a:rPr lang="id-ID" dirty="0" smtClean="0"/>
              <a:t> </a:t>
            </a:r>
            <a:r>
              <a:rPr lang="id-ID" dirty="0" smtClean="0">
                <a:solidFill>
                  <a:srgbClr val="FF0000"/>
                </a:solidFill>
              </a:rPr>
              <a:t>pengucapannya</a:t>
            </a:r>
            <a:r>
              <a:rPr lang="id-ID" dirty="0" smtClean="0"/>
              <a:t> untuk </a:t>
            </a:r>
            <a:r>
              <a:rPr lang="id-ID" dirty="0" smtClean="0">
                <a:solidFill>
                  <a:srgbClr val="FF0000"/>
                </a:solidFill>
              </a:rPr>
              <a:t>setiap fonem </a:t>
            </a:r>
            <a:r>
              <a:rPr lang="id-ID" dirty="0" smtClean="0"/>
              <a:t>yang dibangkitkan. </a:t>
            </a:r>
          </a:p>
          <a:p>
            <a:r>
              <a:rPr lang="id-ID" dirty="0" smtClean="0"/>
              <a:t>Nilai-nilai yang dihasilkan diperoleh dari suatu model prosodi</a:t>
            </a:r>
            <a:endParaRPr lang="id-ID" dirty="0"/>
          </a:p>
        </p:txBody>
      </p:sp>
    </p:spTree>
    <p:extLst>
      <p:ext uri="{BB962C8B-B14F-4D97-AF65-F5344CB8AC3E}">
        <p14:creationId xmlns:p14="http://schemas.microsoft.com/office/powerpoint/2010/main" val="1156486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id-ID" dirty="0" smtClean="0"/>
              <a:t>Konverter </a:t>
            </a:r>
            <a:r>
              <a:rPr lang="id-ID" dirty="0" smtClean="0"/>
              <a:t>Fonem-Speech</a:t>
            </a:r>
            <a:endParaRPr lang="id-ID" dirty="0"/>
          </a:p>
        </p:txBody>
      </p:sp>
      <p:sp>
        <p:nvSpPr>
          <p:cNvPr id="3" name="Content Placeholder 2"/>
          <p:cNvSpPr>
            <a:spLocks noGrp="1"/>
          </p:cNvSpPr>
          <p:nvPr>
            <p:ph idx="1"/>
          </p:nvPr>
        </p:nvSpPr>
        <p:spPr>
          <a:xfrm>
            <a:off x="709684" y="1825625"/>
            <a:ext cx="10849970" cy="4657062"/>
          </a:xfrm>
        </p:spPr>
        <p:txBody>
          <a:bodyPr>
            <a:normAutofit fontScale="70000" lnSpcReduction="20000"/>
          </a:bodyPr>
          <a:lstStyle/>
          <a:p>
            <a:pPr>
              <a:lnSpc>
                <a:spcPct val="140000"/>
              </a:lnSpc>
              <a:spcBef>
                <a:spcPts val="0"/>
              </a:spcBef>
            </a:pPr>
            <a:r>
              <a:rPr lang="id-ID" dirty="0" smtClean="0"/>
              <a:t>menerima masukan berupa kode-kode fonem serta pitch dan durasi yang dihasilkan oleh bagian sebelumnya </a:t>
            </a:r>
          </a:p>
          <a:p>
            <a:pPr>
              <a:lnSpc>
                <a:spcPct val="140000"/>
              </a:lnSpc>
              <a:spcBef>
                <a:spcPts val="0"/>
              </a:spcBef>
            </a:pPr>
            <a:r>
              <a:rPr lang="id-ID" dirty="0" smtClean="0"/>
              <a:t>Konverter Fonem ke Ucapan akan menghasilkan bunyi atau sinyal ucapan yang sesuai dengan kalimat yang ingin diucapkan. </a:t>
            </a:r>
          </a:p>
          <a:p>
            <a:pPr>
              <a:lnSpc>
                <a:spcPct val="140000"/>
              </a:lnSpc>
              <a:spcBef>
                <a:spcPts val="0"/>
              </a:spcBef>
            </a:pPr>
            <a:r>
              <a:rPr lang="id-ID" dirty="0" smtClean="0"/>
              <a:t>Ada beberapa alternatif teknik yang dapat digunakan untuk implementasi bagian ini, yang banyak digunakan adalah:</a:t>
            </a:r>
          </a:p>
          <a:p>
            <a:pPr lvl="1">
              <a:lnSpc>
                <a:spcPct val="140000"/>
              </a:lnSpc>
              <a:spcBef>
                <a:spcPts val="0"/>
              </a:spcBef>
            </a:pPr>
            <a:r>
              <a:rPr lang="id-ID" dirty="0" smtClean="0"/>
              <a:t>formant synthesizer, </a:t>
            </a:r>
          </a:p>
          <a:p>
            <a:pPr lvl="1">
              <a:lnSpc>
                <a:spcPct val="140000"/>
              </a:lnSpc>
              <a:spcBef>
                <a:spcPts val="0"/>
              </a:spcBef>
            </a:pPr>
            <a:r>
              <a:rPr lang="id-ID" dirty="0" smtClean="0"/>
              <a:t>diphone concatenation</a:t>
            </a:r>
          </a:p>
          <a:p>
            <a:pPr>
              <a:lnSpc>
                <a:spcPct val="140000"/>
              </a:lnSpc>
              <a:spcBef>
                <a:spcPts val="0"/>
              </a:spcBef>
            </a:pPr>
            <a:r>
              <a:rPr lang="id-ID" dirty="0" smtClean="0"/>
              <a:t>Formant synthesizer bekerja berdasarkan suatu model matematis yang akan melakukan komputasi untuk menghasilkan sinyal ucapan yang diinginkan</a:t>
            </a:r>
          </a:p>
          <a:p>
            <a:pPr>
              <a:lnSpc>
                <a:spcPct val="140000"/>
              </a:lnSpc>
              <a:spcBef>
                <a:spcPts val="0"/>
              </a:spcBef>
            </a:pPr>
            <a:r>
              <a:rPr lang="id-ID" dirty="0" smtClean="0"/>
              <a:t>dapat menghasilkan ucapan dengan tingkat kemudahan interpretasi yang baik, synthesizer ini tidak dapat menghasilkan ucapan dengan tingkat kealamian yang tinggi.</a:t>
            </a:r>
          </a:p>
        </p:txBody>
      </p:sp>
    </p:spTree>
    <p:extLst>
      <p:ext uri="{BB962C8B-B14F-4D97-AF65-F5344CB8AC3E}">
        <p14:creationId xmlns:p14="http://schemas.microsoft.com/office/powerpoint/2010/main" val="2972988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id-ID" dirty="0" smtClean="0"/>
              <a:t>Konverter </a:t>
            </a:r>
            <a:r>
              <a:rPr lang="id-ID" dirty="0" smtClean="0"/>
              <a:t>Fonem-Speech</a:t>
            </a:r>
            <a:endParaRPr lang="id-ID" dirty="0"/>
          </a:p>
        </p:txBody>
      </p:sp>
      <p:sp>
        <p:nvSpPr>
          <p:cNvPr id="3" name="Content Placeholder 2"/>
          <p:cNvSpPr>
            <a:spLocks noGrp="1"/>
          </p:cNvSpPr>
          <p:nvPr>
            <p:ph idx="1"/>
          </p:nvPr>
        </p:nvSpPr>
        <p:spPr>
          <a:xfrm>
            <a:off x="668739" y="1825624"/>
            <a:ext cx="10904561" cy="4561527"/>
          </a:xfrm>
        </p:spPr>
        <p:txBody>
          <a:bodyPr>
            <a:normAutofit fontScale="85000" lnSpcReduction="20000"/>
          </a:bodyPr>
          <a:lstStyle/>
          <a:p>
            <a:pPr>
              <a:lnSpc>
                <a:spcPct val="130000"/>
              </a:lnSpc>
              <a:spcBef>
                <a:spcPts val="0"/>
              </a:spcBef>
            </a:pPr>
            <a:r>
              <a:rPr lang="id-ID" dirty="0" smtClean="0"/>
              <a:t>Synthesizer yang menggunakan teknik diphone concatenation bekerja dengan cara menggabung-gabungkan segmen-segmen bunyi yang telah direkam sebelumnya</a:t>
            </a:r>
          </a:p>
          <a:p>
            <a:pPr>
              <a:lnSpc>
                <a:spcPct val="130000"/>
              </a:lnSpc>
              <a:spcBef>
                <a:spcPts val="0"/>
              </a:spcBef>
            </a:pPr>
            <a:r>
              <a:rPr lang="id-ID" dirty="0" smtClean="0"/>
              <a:t>Setiap segmen speechnya merupakan diphone (gabungan dua buah fonem) </a:t>
            </a:r>
          </a:p>
          <a:p>
            <a:pPr>
              <a:lnSpc>
                <a:spcPct val="130000"/>
              </a:lnSpc>
              <a:spcBef>
                <a:spcPts val="0"/>
              </a:spcBef>
            </a:pPr>
            <a:r>
              <a:rPr lang="id-ID" dirty="0" smtClean="0"/>
              <a:t>Synthesizer jenis ini dapat menghasilkan bunyi ucapan dengan tingkat kealamian (naturalness) yang tinggi. </a:t>
            </a:r>
          </a:p>
          <a:p>
            <a:pPr>
              <a:lnSpc>
                <a:spcPct val="130000"/>
              </a:lnSpc>
              <a:spcBef>
                <a:spcPts val="0"/>
              </a:spcBef>
            </a:pPr>
            <a:r>
              <a:rPr lang="id-ID" dirty="0" smtClean="0"/>
              <a:t>Pada sistem yang menggunakan teknik diphone concatenation, sistem harus didukung oleh suatu diphone database yang berisi rekaman segmen-segmen ucapan yang berupa diphone</a:t>
            </a:r>
          </a:p>
          <a:p>
            <a:pPr>
              <a:lnSpc>
                <a:spcPct val="130000"/>
              </a:lnSpc>
              <a:spcBef>
                <a:spcPts val="0"/>
              </a:spcBef>
            </a:pPr>
            <a:r>
              <a:rPr lang="id-ID" dirty="0" smtClean="0"/>
              <a:t>Ucapan dalam suatu bahasa dibentuk dari satu set bunyi yang mungkin berbeda untuk setiap bahasa, oleh karena itu setiap bahasa harus dilengkapi dengan diphone database yang berbeda. </a:t>
            </a:r>
            <a:endParaRPr lang="id-ID" dirty="0"/>
          </a:p>
        </p:txBody>
      </p:sp>
    </p:spTree>
    <p:extLst>
      <p:ext uri="{BB962C8B-B14F-4D97-AF65-F5344CB8AC3E}">
        <p14:creationId xmlns:p14="http://schemas.microsoft.com/office/powerpoint/2010/main" val="35894010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Text To Speech</a:t>
            </a:r>
            <a:endParaRPr lang="id-ID" dirty="0"/>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a:blip r:embed="rId2"/>
          <a:stretch>
            <a:fillRect/>
          </a:stretch>
        </p:blipFill>
        <p:spPr>
          <a:xfrm>
            <a:off x="5918863" y="365125"/>
            <a:ext cx="4685447" cy="6251129"/>
          </a:xfrm>
          <a:prstGeom prst="rect">
            <a:avLst/>
          </a:prstGeom>
        </p:spPr>
      </p:pic>
    </p:spTree>
    <p:extLst>
      <p:ext uri="{BB962C8B-B14F-4D97-AF65-F5344CB8AC3E}">
        <p14:creationId xmlns:p14="http://schemas.microsoft.com/office/powerpoint/2010/main" val="90462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Text To Speech</a:t>
            </a:r>
            <a:endParaRPr lang="id-ID" dirty="0"/>
          </a:p>
        </p:txBody>
      </p:sp>
      <p:sp>
        <p:nvSpPr>
          <p:cNvPr id="3" name="Content Placeholder 2"/>
          <p:cNvSpPr>
            <a:spLocks noGrp="1"/>
          </p:cNvSpPr>
          <p:nvPr>
            <p:ph idx="1"/>
          </p:nvPr>
        </p:nvSpPr>
        <p:spPr>
          <a:xfrm>
            <a:off x="668739" y="1825624"/>
            <a:ext cx="10904561" cy="4561527"/>
          </a:xfrm>
        </p:spPr>
        <p:txBody>
          <a:bodyPr>
            <a:normAutofit fontScale="92500"/>
          </a:bodyPr>
          <a:lstStyle/>
          <a:p>
            <a:pPr>
              <a:lnSpc>
                <a:spcPct val="130000"/>
              </a:lnSpc>
              <a:spcBef>
                <a:spcPts val="0"/>
              </a:spcBef>
            </a:pPr>
            <a:r>
              <a:rPr lang="id-ID" dirty="0" smtClean="0"/>
              <a:t>Text Normalization mengubah semua teks kalimat yang masih berupa angka/singkatan/tanggal/bentuk-bentuk khusus ke dalam murni teks huruf</a:t>
            </a:r>
          </a:p>
          <a:p>
            <a:pPr>
              <a:lnSpc>
                <a:spcPct val="130000"/>
              </a:lnSpc>
              <a:spcBef>
                <a:spcPts val="0"/>
              </a:spcBef>
            </a:pPr>
            <a:r>
              <a:rPr lang="id-ID" dirty="0" smtClean="0"/>
              <a:t>Hasil normalisasi teks lalu diubah ke dalam bentuk fonem menggunakan aturan letter-to-phonem conversion</a:t>
            </a:r>
          </a:p>
          <a:p>
            <a:pPr>
              <a:lnSpc>
                <a:spcPct val="130000"/>
              </a:lnSpc>
              <a:spcBef>
                <a:spcPts val="0"/>
              </a:spcBef>
            </a:pPr>
            <a:r>
              <a:rPr lang="id-ID" dirty="0" smtClean="0"/>
              <a:t>Sebelum dikonversikan ke dalam fonem, teks harus diparsing hingga dalam bentuk satuan huruf</a:t>
            </a:r>
          </a:p>
          <a:p>
            <a:pPr>
              <a:lnSpc>
                <a:spcPct val="130000"/>
              </a:lnSpc>
              <a:spcBef>
                <a:spcPts val="0"/>
              </a:spcBef>
            </a:pPr>
            <a:r>
              <a:rPr lang="id-ID" dirty="0" smtClean="0"/>
              <a:t>Untuk konversi yang tidak teratur ditangani oleh bagian Exception Dictionary Lookup</a:t>
            </a:r>
          </a:p>
          <a:p>
            <a:pPr>
              <a:lnSpc>
                <a:spcPct val="130000"/>
              </a:lnSpc>
              <a:spcBef>
                <a:spcPts val="0"/>
              </a:spcBef>
            </a:pPr>
            <a:endParaRPr lang="id-ID" dirty="0"/>
          </a:p>
        </p:txBody>
      </p:sp>
    </p:spTree>
    <p:extLst>
      <p:ext uri="{BB962C8B-B14F-4D97-AF65-F5344CB8AC3E}">
        <p14:creationId xmlns:p14="http://schemas.microsoft.com/office/powerpoint/2010/main" val="16860994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Text To Speech</a:t>
            </a:r>
            <a:endParaRPr lang="id-ID" dirty="0"/>
          </a:p>
        </p:txBody>
      </p:sp>
      <p:sp>
        <p:nvSpPr>
          <p:cNvPr id="3" name="Content Placeholder 2"/>
          <p:cNvSpPr>
            <a:spLocks noGrp="1"/>
          </p:cNvSpPr>
          <p:nvPr>
            <p:ph idx="1"/>
          </p:nvPr>
        </p:nvSpPr>
        <p:spPr>
          <a:xfrm>
            <a:off x="668739" y="1825624"/>
            <a:ext cx="10904561" cy="4561527"/>
          </a:xfrm>
        </p:spPr>
        <p:txBody>
          <a:bodyPr>
            <a:normAutofit lnSpcReduction="10000"/>
          </a:bodyPr>
          <a:lstStyle/>
          <a:p>
            <a:pPr>
              <a:lnSpc>
                <a:spcPct val="130000"/>
              </a:lnSpc>
              <a:spcBef>
                <a:spcPts val="0"/>
              </a:spcBef>
            </a:pPr>
            <a:r>
              <a:rPr lang="id-ID" dirty="0" smtClean="0"/>
              <a:t>Bagian prosody generator akan melengkapi setiap unit fonem yang dihasilkan dengan data durasi pengucapannya serta pitchnya</a:t>
            </a:r>
          </a:p>
          <a:p>
            <a:pPr>
              <a:lnSpc>
                <a:spcPct val="130000"/>
              </a:lnSpc>
              <a:spcBef>
                <a:spcPts val="0"/>
              </a:spcBef>
            </a:pPr>
            <a:r>
              <a:rPr lang="id-ID" dirty="0" smtClean="0"/>
              <a:t>Phonetic Analysis dapat dikatakan sebagai tahap penyempurnaan, yaitu melakukan perbaikan di tingkat bunyi</a:t>
            </a:r>
          </a:p>
          <a:p>
            <a:pPr>
              <a:lnSpc>
                <a:spcPct val="130000"/>
              </a:lnSpc>
              <a:spcBef>
                <a:spcPts val="0"/>
              </a:spcBef>
            </a:pPr>
            <a:r>
              <a:rPr lang="id-ID" dirty="0" smtClean="0"/>
              <a:t>Contoh:</a:t>
            </a:r>
          </a:p>
          <a:p>
            <a:pPr lvl="1">
              <a:lnSpc>
                <a:spcPct val="130000"/>
              </a:lnSpc>
              <a:spcBef>
                <a:spcPts val="0"/>
              </a:spcBef>
            </a:pPr>
            <a:r>
              <a:rPr lang="id-ID" dirty="0" smtClean="0"/>
              <a:t> dalam bahasa Indonesia, fonem /k/ dalam kata bapak tidak pernah diucapkan secara tegas</a:t>
            </a:r>
          </a:p>
          <a:p>
            <a:pPr lvl="1">
              <a:lnSpc>
                <a:spcPct val="130000"/>
              </a:lnSpc>
              <a:spcBef>
                <a:spcPts val="0"/>
              </a:spcBef>
            </a:pPr>
            <a:r>
              <a:rPr lang="id-ID" dirty="0" smtClean="0"/>
              <a:t>penambahan sisipan fonem /y/ dalam pengucapan kata alamiah antara fonem /i/ dan /a/.</a:t>
            </a:r>
            <a:endParaRPr lang="id-ID" dirty="0"/>
          </a:p>
        </p:txBody>
      </p:sp>
    </p:spTree>
    <p:extLst>
      <p:ext uri="{BB962C8B-B14F-4D97-AF65-F5344CB8AC3E}">
        <p14:creationId xmlns:p14="http://schemas.microsoft.com/office/powerpoint/2010/main" val="148806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Text To Speech</a:t>
            </a:r>
            <a:endParaRPr lang="id-ID" dirty="0"/>
          </a:p>
        </p:txBody>
      </p:sp>
      <p:sp>
        <p:nvSpPr>
          <p:cNvPr id="3" name="Content Placeholder 2"/>
          <p:cNvSpPr>
            <a:spLocks noGrp="1"/>
          </p:cNvSpPr>
          <p:nvPr>
            <p:ph idx="1"/>
          </p:nvPr>
        </p:nvSpPr>
        <p:spPr/>
        <p:txBody>
          <a:bodyPr/>
          <a:lstStyle/>
          <a:p>
            <a:endParaRPr lang="id-ID" dirty="0"/>
          </a:p>
        </p:txBody>
      </p:sp>
      <p:pic>
        <p:nvPicPr>
          <p:cNvPr id="6" name="Picture 5"/>
          <p:cNvPicPr>
            <a:picLocks noChangeAspect="1"/>
          </p:cNvPicPr>
          <p:nvPr/>
        </p:nvPicPr>
        <p:blipFill>
          <a:blip r:embed="rId2"/>
          <a:stretch>
            <a:fillRect/>
          </a:stretch>
        </p:blipFill>
        <p:spPr>
          <a:xfrm>
            <a:off x="4695821" y="474306"/>
            <a:ext cx="6657979" cy="5981085"/>
          </a:xfrm>
          <a:prstGeom prst="rect">
            <a:avLst/>
          </a:prstGeom>
        </p:spPr>
      </p:pic>
    </p:spTree>
    <p:extLst>
      <p:ext uri="{BB962C8B-B14F-4D97-AF65-F5344CB8AC3E}">
        <p14:creationId xmlns:p14="http://schemas.microsoft.com/office/powerpoint/2010/main" val="161278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Speech</a:t>
            </a:r>
            <a:endParaRPr lang="id-ID" dirty="0"/>
          </a:p>
        </p:txBody>
      </p:sp>
      <p:sp>
        <p:nvSpPr>
          <p:cNvPr id="3" name="Content Placeholder 2"/>
          <p:cNvSpPr>
            <a:spLocks noGrp="1"/>
          </p:cNvSpPr>
          <p:nvPr>
            <p:ph idx="1"/>
          </p:nvPr>
        </p:nvSpPr>
        <p:spPr/>
        <p:txBody>
          <a:bodyPr>
            <a:normAutofit/>
          </a:bodyPr>
          <a:lstStyle/>
          <a:p>
            <a:r>
              <a:rPr lang="id-ID" dirty="0" smtClean="0"/>
              <a:t>Sinyal speech mengandung informasi yang sangat kaya yang dengannya dapat diperoleh informasi antara lain:</a:t>
            </a:r>
          </a:p>
          <a:p>
            <a:pPr lvl="1"/>
            <a:r>
              <a:rPr lang="id-ID" dirty="0"/>
              <a:t>w</a:t>
            </a:r>
            <a:r>
              <a:rPr lang="id-ID" dirty="0" smtClean="0"/>
              <a:t>ords (kata yang diucapkan)</a:t>
            </a:r>
          </a:p>
          <a:p>
            <a:pPr lvl="1"/>
            <a:r>
              <a:rPr lang="id-ID" dirty="0"/>
              <a:t>s</a:t>
            </a:r>
            <a:r>
              <a:rPr lang="id-ID" dirty="0" smtClean="0"/>
              <a:t>peaker identity</a:t>
            </a:r>
          </a:p>
          <a:p>
            <a:pPr lvl="1"/>
            <a:r>
              <a:rPr lang="id-ID" dirty="0"/>
              <a:t>a</a:t>
            </a:r>
            <a:r>
              <a:rPr lang="id-ID" dirty="0" smtClean="0"/>
              <a:t>ksen bicara, style of speech</a:t>
            </a:r>
          </a:p>
          <a:p>
            <a:pPr lvl="1"/>
            <a:r>
              <a:rPr lang="id-ID" dirty="0"/>
              <a:t>e</a:t>
            </a:r>
            <a:r>
              <a:rPr lang="id-ID" dirty="0" smtClean="0"/>
              <a:t>kspresi, emosi</a:t>
            </a:r>
          </a:p>
          <a:p>
            <a:pPr lvl="1"/>
            <a:r>
              <a:rPr lang="id-ID" dirty="0"/>
              <a:t>k</a:t>
            </a:r>
            <a:r>
              <a:rPr lang="id-ID" dirty="0" smtClean="0"/>
              <a:t>ondisi kesehatan speaker</a:t>
            </a:r>
          </a:p>
          <a:p>
            <a:pPr lvl="1"/>
            <a:r>
              <a:rPr lang="id-ID" dirty="0" smtClean="0"/>
              <a:t>status gender</a:t>
            </a:r>
          </a:p>
          <a:p>
            <a:pPr lvl="1"/>
            <a:r>
              <a:rPr lang="id-ID" dirty="0" smtClean="0"/>
              <a:t>usia</a:t>
            </a:r>
          </a:p>
          <a:p>
            <a:pPr lvl="1"/>
            <a:r>
              <a:rPr lang="id-ID" dirty="0" smtClean="0"/>
              <a:t>dll</a:t>
            </a:r>
          </a:p>
          <a:p>
            <a:pPr lvl="1"/>
            <a:endParaRPr lang="id-ID" dirty="0"/>
          </a:p>
        </p:txBody>
      </p:sp>
    </p:spTree>
    <p:extLst>
      <p:ext uri="{BB962C8B-B14F-4D97-AF65-F5344CB8AC3E}">
        <p14:creationId xmlns:p14="http://schemas.microsoft.com/office/powerpoint/2010/main" val="2954285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Text To Speech</a:t>
            </a:r>
            <a:endParaRPr lang="id-ID" dirty="0"/>
          </a:p>
        </p:txBody>
      </p:sp>
      <p:sp>
        <p:nvSpPr>
          <p:cNvPr id="3" name="Content Placeholder 2"/>
          <p:cNvSpPr>
            <a:spLocks noGrp="1"/>
          </p:cNvSpPr>
          <p:nvPr>
            <p:ph idx="1"/>
          </p:nvPr>
        </p:nvSpPr>
        <p:spPr>
          <a:xfrm>
            <a:off x="668739" y="1825624"/>
            <a:ext cx="10904561" cy="4561527"/>
          </a:xfrm>
        </p:spPr>
        <p:txBody>
          <a:bodyPr>
            <a:normAutofit/>
          </a:bodyPr>
          <a:lstStyle/>
          <a:p>
            <a:pPr>
              <a:lnSpc>
                <a:spcPct val="130000"/>
              </a:lnSpc>
              <a:spcBef>
                <a:spcPts val="0"/>
              </a:spcBef>
            </a:pPr>
            <a:r>
              <a:rPr lang="id-ID" dirty="0" smtClean="0"/>
              <a:t>Catatan:</a:t>
            </a:r>
          </a:p>
          <a:p>
            <a:pPr lvl="1">
              <a:lnSpc>
                <a:spcPct val="130000"/>
              </a:lnSpc>
              <a:spcBef>
                <a:spcPts val="0"/>
              </a:spcBef>
            </a:pPr>
            <a:r>
              <a:rPr lang="id-ID" dirty="0" smtClean="0"/>
              <a:t>Jika digunakan fonem sebagai basis unit bunyi, maka diperlukan database fonem dan synthesizer speech yang digunakan adalah dengan merangkaikan fonem</a:t>
            </a:r>
          </a:p>
          <a:p>
            <a:pPr lvl="1">
              <a:lnSpc>
                <a:spcPct val="130000"/>
              </a:lnSpc>
              <a:spcBef>
                <a:spcPts val="0"/>
              </a:spcBef>
            </a:pPr>
            <a:r>
              <a:rPr lang="id-ID" dirty="0" smtClean="0"/>
              <a:t>Jika digunakan diphone sebagai basis unit bunyi, maka diperlukan database diphone dan synthesizer speech yang digunakan adalah dengan merangkaikan diphone</a:t>
            </a:r>
          </a:p>
          <a:p>
            <a:pPr lvl="1">
              <a:lnSpc>
                <a:spcPct val="130000"/>
              </a:lnSpc>
              <a:spcBef>
                <a:spcPts val="0"/>
              </a:spcBef>
            </a:pPr>
            <a:r>
              <a:rPr lang="id-ID" dirty="0" smtClean="0"/>
              <a:t>Basis unit bunyi bisa menggunakan fonem, diphone, suku kata, atau bahkan kata</a:t>
            </a:r>
          </a:p>
          <a:p>
            <a:pPr lvl="1">
              <a:lnSpc>
                <a:spcPct val="130000"/>
              </a:lnSpc>
              <a:spcBef>
                <a:spcPts val="0"/>
              </a:spcBef>
            </a:pPr>
            <a:r>
              <a:rPr lang="id-ID" dirty="0" smtClean="0"/>
              <a:t>Basis unit bunyi yang digunakan akan menentukan jenis database yang digunakan, parsing teks yang digunakan, dan synthesizer speech yang digunakan </a:t>
            </a:r>
          </a:p>
          <a:p>
            <a:pPr lvl="1">
              <a:lnSpc>
                <a:spcPct val="130000"/>
              </a:lnSpc>
              <a:spcBef>
                <a:spcPts val="0"/>
              </a:spcBef>
            </a:pPr>
            <a:endParaRPr lang="id-ID" dirty="0"/>
          </a:p>
        </p:txBody>
      </p:sp>
    </p:spTree>
    <p:extLst>
      <p:ext uri="{BB962C8B-B14F-4D97-AF65-F5344CB8AC3E}">
        <p14:creationId xmlns:p14="http://schemas.microsoft.com/office/powerpoint/2010/main" val="39367650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Text To Speech – Parsing Diphone</a:t>
            </a:r>
            <a:endParaRPr lang="id-ID" dirty="0"/>
          </a:p>
        </p:txBody>
      </p:sp>
      <p:sp>
        <p:nvSpPr>
          <p:cNvPr id="3" name="Content Placeholder 2"/>
          <p:cNvSpPr>
            <a:spLocks noGrp="1"/>
          </p:cNvSpPr>
          <p:nvPr>
            <p:ph idx="1"/>
          </p:nvPr>
        </p:nvSpPr>
        <p:spPr/>
        <p:txBody>
          <a:bodyPr/>
          <a:lstStyle/>
          <a:p>
            <a:r>
              <a:rPr lang="id-ID" dirty="0" smtClean="0"/>
              <a:t>Diphone adalah satuan unit bunyi yang menggabungkan dua buah fonem</a:t>
            </a:r>
          </a:p>
          <a:p>
            <a:r>
              <a:rPr lang="id-ID" dirty="0" smtClean="0"/>
              <a:t>Teks input diparsing hingga ke dalam bentuk diphone</a:t>
            </a:r>
          </a:p>
          <a:p>
            <a:r>
              <a:rPr lang="id-ID" dirty="0" smtClean="0"/>
              <a:t>Contoh:</a:t>
            </a:r>
            <a:endParaRPr lang="id-ID" dirty="0"/>
          </a:p>
        </p:txBody>
      </p:sp>
      <p:pic>
        <p:nvPicPr>
          <p:cNvPr id="4" name="Picture 3"/>
          <p:cNvPicPr>
            <a:picLocks noChangeAspect="1"/>
          </p:cNvPicPr>
          <p:nvPr/>
        </p:nvPicPr>
        <p:blipFill>
          <a:blip r:embed="rId2"/>
          <a:stretch>
            <a:fillRect/>
          </a:stretch>
        </p:blipFill>
        <p:spPr>
          <a:xfrm>
            <a:off x="2973221" y="3540519"/>
            <a:ext cx="6245557" cy="2636444"/>
          </a:xfrm>
          <a:prstGeom prst="rect">
            <a:avLst/>
          </a:prstGeom>
        </p:spPr>
      </p:pic>
    </p:spTree>
    <p:extLst>
      <p:ext uri="{BB962C8B-B14F-4D97-AF65-F5344CB8AC3E}">
        <p14:creationId xmlns:p14="http://schemas.microsoft.com/office/powerpoint/2010/main" val="222977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Synthesizer Speech menggunakan Diphone Concatenation </a:t>
            </a:r>
            <a:endParaRPr lang="id-ID" dirty="0"/>
          </a:p>
        </p:txBody>
      </p:sp>
      <p:sp>
        <p:nvSpPr>
          <p:cNvPr id="3" name="Content Placeholder 2"/>
          <p:cNvSpPr>
            <a:spLocks noGrp="1"/>
          </p:cNvSpPr>
          <p:nvPr>
            <p:ph idx="1"/>
          </p:nvPr>
        </p:nvSpPr>
        <p:spPr/>
        <p:txBody>
          <a:bodyPr/>
          <a:lstStyle/>
          <a:p>
            <a:endParaRPr lang="id-ID" dirty="0"/>
          </a:p>
        </p:txBody>
      </p:sp>
      <p:pic>
        <p:nvPicPr>
          <p:cNvPr id="4" name="Picture 3"/>
          <p:cNvPicPr>
            <a:picLocks noChangeAspect="1"/>
          </p:cNvPicPr>
          <p:nvPr/>
        </p:nvPicPr>
        <p:blipFill>
          <a:blip r:embed="rId2"/>
          <a:stretch>
            <a:fillRect/>
          </a:stretch>
        </p:blipFill>
        <p:spPr>
          <a:xfrm>
            <a:off x="2334761" y="2197799"/>
            <a:ext cx="7483597" cy="3356840"/>
          </a:xfrm>
          <a:prstGeom prst="rect">
            <a:avLst/>
          </a:prstGeom>
        </p:spPr>
      </p:pic>
    </p:spTree>
    <p:extLst>
      <p:ext uri="{BB962C8B-B14F-4D97-AF65-F5344CB8AC3E}">
        <p14:creationId xmlns:p14="http://schemas.microsoft.com/office/powerpoint/2010/main" val="194023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Speech Recognition</a:t>
            </a:r>
            <a:endParaRPr lang="id-ID"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2843" y="1690688"/>
            <a:ext cx="6126313" cy="4594735"/>
          </a:xfrm>
        </p:spPr>
      </p:pic>
    </p:spTree>
    <p:extLst>
      <p:ext uri="{BB962C8B-B14F-4D97-AF65-F5344CB8AC3E}">
        <p14:creationId xmlns:p14="http://schemas.microsoft.com/office/powerpoint/2010/main" val="151070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Speech Recognition</a:t>
            </a:r>
            <a:endParaRPr lang="id-ID" dirty="0"/>
          </a:p>
        </p:txBody>
      </p:sp>
      <p:sp>
        <p:nvSpPr>
          <p:cNvPr id="7" name="Content Placeholder 6"/>
          <p:cNvSpPr>
            <a:spLocks noGrp="1"/>
          </p:cNvSpPr>
          <p:nvPr>
            <p:ph idx="1"/>
          </p:nvPr>
        </p:nvSpPr>
        <p:spPr/>
        <p:txBody>
          <a:bodyPr/>
          <a:lstStyle/>
          <a:p>
            <a:r>
              <a:rPr lang="id-ID" dirty="0" smtClean="0"/>
              <a:t>Secara umum, sub proses yang ada di dalam Speech Recognition:</a:t>
            </a:r>
          </a:p>
          <a:p>
            <a:pPr marL="914400" lvl="1" indent="-457200">
              <a:buFont typeface="+mj-lt"/>
              <a:buAutoNum type="arabicPeriod"/>
            </a:pPr>
            <a:r>
              <a:rPr lang="id-ID" dirty="0" smtClean="0"/>
              <a:t>Preprocessing</a:t>
            </a:r>
            <a:r>
              <a:rPr lang="en-US" dirty="0" smtClean="0"/>
              <a:t/>
            </a:r>
            <a:br>
              <a:rPr lang="en-US" dirty="0" smtClean="0"/>
            </a:br>
            <a:r>
              <a:rPr lang="en-US" dirty="0" err="1"/>
              <a:t>pemfilteran</a:t>
            </a:r>
            <a:r>
              <a:rPr lang="en-US" dirty="0"/>
              <a:t> </a:t>
            </a:r>
            <a:r>
              <a:rPr lang="en-US" dirty="0" err="1"/>
              <a:t>sinyal</a:t>
            </a:r>
            <a:r>
              <a:rPr lang="en-US" dirty="0"/>
              <a:t> </a:t>
            </a:r>
            <a:r>
              <a:rPr lang="en-US" dirty="0" err="1"/>
              <a:t>suara</a:t>
            </a:r>
            <a:r>
              <a:rPr lang="en-US" dirty="0"/>
              <a:t> </a:t>
            </a:r>
            <a:r>
              <a:rPr lang="en-US" dirty="0" err="1"/>
              <a:t>dan</a:t>
            </a:r>
            <a:r>
              <a:rPr lang="en-US" dirty="0"/>
              <a:t> </a:t>
            </a:r>
            <a:r>
              <a:rPr lang="en-US" dirty="0" err="1"/>
              <a:t>mengubah</a:t>
            </a:r>
            <a:r>
              <a:rPr lang="en-US" dirty="0"/>
              <a:t> </a:t>
            </a:r>
            <a:r>
              <a:rPr lang="en-US" dirty="0" err="1"/>
              <a:t>sinyal</a:t>
            </a:r>
            <a:r>
              <a:rPr lang="en-US" dirty="0"/>
              <a:t> </a:t>
            </a:r>
            <a:r>
              <a:rPr lang="en-US" dirty="0" err="1"/>
              <a:t>suara</a:t>
            </a:r>
            <a:r>
              <a:rPr lang="en-US" dirty="0"/>
              <a:t> analog </a:t>
            </a:r>
            <a:r>
              <a:rPr lang="en-US" dirty="0" err="1"/>
              <a:t>ke</a:t>
            </a:r>
            <a:r>
              <a:rPr lang="en-US" dirty="0"/>
              <a:t> digital</a:t>
            </a:r>
            <a:endParaRPr lang="id-ID" dirty="0" smtClean="0"/>
          </a:p>
          <a:p>
            <a:pPr marL="914400" lvl="1" indent="-457200">
              <a:buFont typeface="+mj-lt"/>
              <a:buAutoNum type="arabicPeriod"/>
            </a:pPr>
            <a:r>
              <a:rPr lang="id-ID" dirty="0" smtClean="0"/>
              <a:t>Feature Extraction (Ekstraksi Ciri)</a:t>
            </a:r>
            <a:r>
              <a:rPr lang="en-US" dirty="0" smtClean="0"/>
              <a:t/>
            </a:r>
            <a:br>
              <a:rPr lang="en-US" dirty="0" smtClean="0"/>
            </a:br>
            <a:r>
              <a:rPr lang="en-US" dirty="0" err="1"/>
              <a:t>untuk</a:t>
            </a:r>
            <a:r>
              <a:rPr lang="en-US" dirty="0"/>
              <a:t> </a:t>
            </a:r>
            <a:r>
              <a:rPr lang="en-US" dirty="0" err="1"/>
              <a:t>mendapatkan</a:t>
            </a:r>
            <a:r>
              <a:rPr lang="en-US" dirty="0"/>
              <a:t> parameter-parameter yang </a:t>
            </a:r>
            <a:r>
              <a:rPr lang="en-US" dirty="0" err="1"/>
              <a:t>dapat</a:t>
            </a:r>
            <a:r>
              <a:rPr lang="en-US" dirty="0"/>
              <a:t> </a:t>
            </a:r>
            <a:r>
              <a:rPr lang="en-US" dirty="0" err="1"/>
              <a:t>merepresentasikan</a:t>
            </a:r>
            <a:r>
              <a:rPr lang="en-US" dirty="0"/>
              <a:t> </a:t>
            </a:r>
            <a:r>
              <a:rPr lang="en-US" dirty="0" err="1"/>
              <a:t>sinyal</a:t>
            </a:r>
            <a:r>
              <a:rPr lang="en-US" dirty="0"/>
              <a:t> </a:t>
            </a:r>
            <a:r>
              <a:rPr lang="en-US" dirty="0" err="1"/>
              <a:t>suara</a:t>
            </a:r>
            <a:r>
              <a:rPr lang="en-US" dirty="0"/>
              <a:t> </a:t>
            </a:r>
            <a:r>
              <a:rPr lang="en-US" dirty="0" err="1"/>
              <a:t>tersebut</a:t>
            </a:r>
            <a:r>
              <a:rPr lang="en-US" dirty="0"/>
              <a:t> </a:t>
            </a:r>
            <a:r>
              <a:rPr lang="en-US" dirty="0" err="1"/>
              <a:t>dan</a:t>
            </a:r>
            <a:r>
              <a:rPr lang="en-US" dirty="0"/>
              <a:t> </a:t>
            </a:r>
            <a:r>
              <a:rPr lang="en-US" dirty="0" err="1"/>
              <a:t>dilakukan</a:t>
            </a:r>
            <a:r>
              <a:rPr lang="en-US" dirty="0"/>
              <a:t> </a:t>
            </a:r>
            <a:r>
              <a:rPr lang="en-US" dirty="0" err="1"/>
              <a:t>analisis</a:t>
            </a:r>
            <a:r>
              <a:rPr lang="en-US" dirty="0"/>
              <a:t> </a:t>
            </a:r>
            <a:endParaRPr lang="id-ID" dirty="0" smtClean="0"/>
          </a:p>
          <a:p>
            <a:pPr marL="914400" lvl="1" indent="-457200">
              <a:buFont typeface="+mj-lt"/>
              <a:buAutoNum type="arabicPeriod"/>
            </a:pPr>
            <a:r>
              <a:rPr lang="id-ID" dirty="0" smtClean="0"/>
              <a:t>Classification</a:t>
            </a:r>
          </a:p>
          <a:p>
            <a:pPr marL="1371600" lvl="2" indent="-457200">
              <a:buFont typeface="+mj-lt"/>
              <a:buAutoNum type="arabicPeriod"/>
            </a:pPr>
            <a:r>
              <a:rPr lang="id-ID" dirty="0" smtClean="0"/>
              <a:t>Training</a:t>
            </a:r>
          </a:p>
          <a:p>
            <a:pPr marL="1371600" lvl="2" indent="-457200">
              <a:buFont typeface="+mj-lt"/>
              <a:buAutoNum type="arabicPeriod"/>
            </a:pPr>
            <a:r>
              <a:rPr lang="id-ID" dirty="0" smtClean="0"/>
              <a:t>Testing</a:t>
            </a:r>
            <a:endParaRPr lang="id-ID" dirty="0"/>
          </a:p>
        </p:txBody>
      </p:sp>
    </p:spTree>
    <p:extLst>
      <p:ext uri="{BB962C8B-B14F-4D97-AF65-F5344CB8AC3E}">
        <p14:creationId xmlns:p14="http://schemas.microsoft.com/office/powerpoint/2010/main" val="10147830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74"/>
            <a:ext cx="10515600" cy="1325563"/>
          </a:xfrm>
        </p:spPr>
        <p:txBody>
          <a:bodyPr/>
          <a:lstStyle/>
          <a:p>
            <a:r>
              <a:rPr lang="id-ID" dirty="0" smtClean="0"/>
              <a:t>Speech Recognition</a:t>
            </a:r>
            <a:endParaRPr lang="id-ID" dirty="0"/>
          </a:p>
        </p:txBody>
      </p:sp>
      <p:sp>
        <p:nvSpPr>
          <p:cNvPr id="7" name="Content Placeholder 6"/>
          <p:cNvSpPr>
            <a:spLocks noGrp="1"/>
          </p:cNvSpPr>
          <p:nvPr>
            <p:ph idx="1"/>
          </p:nvPr>
        </p:nvSpPr>
        <p:spPr>
          <a:xfrm>
            <a:off x="838200" y="1290918"/>
            <a:ext cx="10515600" cy="4886045"/>
          </a:xfrm>
        </p:spPr>
        <p:txBody>
          <a:bodyPr>
            <a:normAutofit lnSpcReduction="10000"/>
          </a:bodyPr>
          <a:lstStyle/>
          <a:p>
            <a:r>
              <a:rPr lang="id-ID" dirty="0" smtClean="0"/>
              <a:t>Secara umum, sub proses yang ada di dalam Speech Recognition:</a:t>
            </a:r>
          </a:p>
          <a:p>
            <a:pPr marL="914400" lvl="1" indent="-457200">
              <a:buFont typeface="+mj-lt"/>
              <a:buAutoNum type="arabicPeriod"/>
            </a:pPr>
            <a:r>
              <a:rPr lang="id-ID" dirty="0" smtClean="0"/>
              <a:t>Preprocessing</a:t>
            </a:r>
          </a:p>
          <a:p>
            <a:pPr marL="914400" lvl="2" indent="0">
              <a:buNone/>
            </a:pPr>
            <a:r>
              <a:rPr lang="id-ID" dirty="0" smtClean="0"/>
              <a:t>Reduksi </a:t>
            </a:r>
            <a:r>
              <a:rPr lang="id-ID" dirty="0" smtClean="0">
                <a:solidFill>
                  <a:srgbClr val="FF0000"/>
                </a:solidFill>
              </a:rPr>
              <a:t>noise</a:t>
            </a:r>
            <a:r>
              <a:rPr lang="id-ID" dirty="0" smtClean="0"/>
              <a:t>, segmentasi/</a:t>
            </a:r>
            <a:r>
              <a:rPr lang="id-ID" dirty="0" smtClean="0">
                <a:solidFill>
                  <a:srgbClr val="FF0000"/>
                </a:solidFill>
              </a:rPr>
              <a:t>parsing</a:t>
            </a:r>
            <a:r>
              <a:rPr lang="id-ID" dirty="0" smtClean="0"/>
              <a:t> sinyal hingga ke bentuk sinyal </a:t>
            </a:r>
            <a:r>
              <a:rPr lang="id-ID" dirty="0" smtClean="0">
                <a:solidFill>
                  <a:srgbClr val="FF0000"/>
                </a:solidFill>
              </a:rPr>
              <a:t>kata/suku kata/fonem</a:t>
            </a:r>
          </a:p>
          <a:p>
            <a:pPr marL="914400" lvl="1" indent="-457200">
              <a:buFont typeface="+mj-lt"/>
              <a:buAutoNum type="arabicPeriod"/>
            </a:pPr>
            <a:r>
              <a:rPr lang="id-ID" dirty="0" smtClean="0"/>
              <a:t>Feature Extraction (Ekstraksi Ciri)</a:t>
            </a:r>
          </a:p>
          <a:p>
            <a:pPr lvl="2"/>
            <a:r>
              <a:rPr lang="id-ID" dirty="0" smtClean="0"/>
              <a:t>Mengambil </a:t>
            </a:r>
            <a:r>
              <a:rPr lang="id-ID" dirty="0" smtClean="0">
                <a:solidFill>
                  <a:srgbClr val="FF0000"/>
                </a:solidFill>
              </a:rPr>
              <a:t>ciri</a:t>
            </a:r>
            <a:r>
              <a:rPr lang="id-ID" dirty="0" smtClean="0"/>
              <a:t> (feature) yang dianggap </a:t>
            </a:r>
            <a:r>
              <a:rPr lang="id-ID" dirty="0" smtClean="0">
                <a:solidFill>
                  <a:srgbClr val="FF0000"/>
                </a:solidFill>
              </a:rPr>
              <a:t>mewakili</a:t>
            </a:r>
            <a:r>
              <a:rPr lang="id-ID" dirty="0" smtClean="0"/>
              <a:t> setiap unit speech</a:t>
            </a:r>
          </a:p>
          <a:p>
            <a:pPr lvl="2"/>
            <a:r>
              <a:rPr lang="id-ID" dirty="0" smtClean="0"/>
              <a:t>Ciri dapat berupa </a:t>
            </a:r>
            <a:r>
              <a:rPr lang="en-US" dirty="0" smtClean="0"/>
              <a:t/>
            </a:r>
            <a:br>
              <a:rPr lang="en-US" dirty="0" smtClean="0"/>
            </a:br>
            <a:r>
              <a:rPr lang="id-ID" dirty="0" smtClean="0">
                <a:solidFill>
                  <a:srgbClr val="FF0000"/>
                </a:solidFill>
              </a:rPr>
              <a:t>pitch</a:t>
            </a:r>
            <a:r>
              <a:rPr lang="en-US" dirty="0" smtClean="0">
                <a:solidFill>
                  <a:srgbClr val="FF0000"/>
                </a:solidFill>
              </a:rPr>
              <a:t> </a:t>
            </a:r>
            <a:r>
              <a:rPr lang="en-US" dirty="0"/>
              <a:t>(</a:t>
            </a:r>
            <a:r>
              <a:rPr lang="en-US" dirty="0" err="1"/>
              <a:t>Frekuensi</a:t>
            </a:r>
            <a:r>
              <a:rPr lang="en-US" dirty="0"/>
              <a:t> </a:t>
            </a:r>
            <a:r>
              <a:rPr lang="en-US" dirty="0" err="1" smtClean="0"/>
              <a:t>Dasar</a:t>
            </a:r>
            <a:r>
              <a:rPr lang="en-US" dirty="0"/>
              <a:t> </a:t>
            </a:r>
            <a:r>
              <a:rPr lang="en-US" dirty="0" smtClean="0"/>
              <a:t>: F0)</a:t>
            </a:r>
            <a:r>
              <a:rPr lang="id-ID" dirty="0" smtClean="0"/>
              <a:t>/frekuensi fundamental</a:t>
            </a:r>
            <a:r>
              <a:rPr lang="en-US" dirty="0" smtClean="0"/>
              <a:t/>
            </a:r>
            <a:br>
              <a:rPr lang="en-US" dirty="0" smtClean="0"/>
            </a:br>
            <a:r>
              <a:rPr lang="id-ID" dirty="0" smtClean="0">
                <a:solidFill>
                  <a:srgbClr val="FF0000"/>
                </a:solidFill>
              </a:rPr>
              <a:t>frekuensi formant</a:t>
            </a:r>
            <a:r>
              <a:rPr lang="en-US" dirty="0" smtClean="0">
                <a:solidFill>
                  <a:srgbClr val="FF0000"/>
                </a:solidFill>
              </a:rPr>
              <a:t> </a:t>
            </a:r>
            <a:r>
              <a:rPr lang="en-US" dirty="0" smtClean="0"/>
              <a:t>(</a:t>
            </a:r>
            <a:r>
              <a:rPr lang="en-US" dirty="0" err="1"/>
              <a:t>puncak</a:t>
            </a:r>
            <a:r>
              <a:rPr lang="en-US" dirty="0"/>
              <a:t> </a:t>
            </a:r>
            <a:r>
              <a:rPr lang="en-US" dirty="0" err="1"/>
              <a:t>dalam</a:t>
            </a:r>
            <a:r>
              <a:rPr lang="en-US" dirty="0"/>
              <a:t> </a:t>
            </a:r>
            <a:r>
              <a:rPr lang="en-US" i="1" dirty="0"/>
              <a:t>envelope </a:t>
            </a:r>
            <a:r>
              <a:rPr lang="en-US" dirty="0" err="1"/>
              <a:t>spektrum</a:t>
            </a:r>
            <a:r>
              <a:rPr lang="en-US" dirty="0"/>
              <a:t> </a:t>
            </a:r>
            <a:r>
              <a:rPr lang="en-US" dirty="0" err="1"/>
              <a:t>pada</a:t>
            </a:r>
            <a:r>
              <a:rPr lang="en-US" dirty="0"/>
              <a:t> </a:t>
            </a:r>
            <a:r>
              <a:rPr lang="en-US" dirty="0" err="1"/>
              <a:t>bunyi</a:t>
            </a:r>
            <a:r>
              <a:rPr lang="en-US" dirty="0"/>
              <a:t> </a:t>
            </a:r>
            <a:r>
              <a:rPr lang="en-US" dirty="0" err="1" smtClean="0"/>
              <a:t>suara</a:t>
            </a:r>
            <a:r>
              <a:rPr lang="en-US" dirty="0" smtClean="0"/>
              <a:t>: F1, F2, F3)</a:t>
            </a:r>
            <a:r>
              <a:rPr lang="en-US" dirty="0"/>
              <a:t/>
            </a:r>
            <a:br>
              <a:rPr lang="en-US" dirty="0"/>
            </a:br>
            <a:r>
              <a:rPr lang="id-ID" dirty="0" smtClean="0">
                <a:solidFill>
                  <a:srgbClr val="FF0000"/>
                </a:solidFill>
              </a:rPr>
              <a:t>warna suara</a:t>
            </a:r>
            <a:r>
              <a:rPr lang="en-US" dirty="0" smtClean="0">
                <a:solidFill>
                  <a:srgbClr val="FF0000"/>
                </a:solidFill>
              </a:rPr>
              <a:t> </a:t>
            </a:r>
            <a:r>
              <a:rPr lang="en-US" dirty="0" smtClean="0"/>
              <a:t>(</a:t>
            </a:r>
            <a:r>
              <a:rPr lang="en-US" dirty="0" err="1" smtClean="0"/>
              <a:t>sopran</a:t>
            </a:r>
            <a:r>
              <a:rPr lang="en-US" dirty="0" smtClean="0"/>
              <a:t>/mezzo-</a:t>
            </a:r>
            <a:r>
              <a:rPr lang="en-US" dirty="0" err="1" smtClean="0"/>
              <a:t>sopran</a:t>
            </a:r>
            <a:r>
              <a:rPr lang="en-US" dirty="0" smtClean="0"/>
              <a:t>/alto)</a:t>
            </a:r>
            <a:br>
              <a:rPr lang="en-US" dirty="0" smtClean="0"/>
            </a:br>
            <a:r>
              <a:rPr lang="id-ID" dirty="0" smtClean="0"/>
              <a:t>ciri lainnya</a:t>
            </a:r>
          </a:p>
          <a:p>
            <a:pPr lvl="2"/>
            <a:r>
              <a:rPr lang="id-ID" dirty="0" smtClean="0"/>
              <a:t>Menggunakan berbagai metode, di antaranya kuantisasi vektor, MFCC, dll</a:t>
            </a:r>
          </a:p>
          <a:p>
            <a:pPr marL="914400" lvl="1" indent="-457200">
              <a:buFont typeface="+mj-lt"/>
              <a:buAutoNum type="arabicPeriod"/>
            </a:pPr>
            <a:r>
              <a:rPr lang="id-ID" dirty="0" smtClean="0"/>
              <a:t>Classification</a:t>
            </a:r>
          </a:p>
          <a:p>
            <a:pPr lvl="2"/>
            <a:r>
              <a:rPr lang="id-ID" dirty="0" smtClean="0"/>
              <a:t>Menggunakan berbagai metode, dapat berupa metode machine learning, atau metode statistik, atau gabungan keduanya</a:t>
            </a:r>
          </a:p>
          <a:p>
            <a:pPr marL="914400" lvl="2" indent="0">
              <a:buNone/>
            </a:pPr>
            <a:r>
              <a:rPr lang="id-ID" dirty="0" smtClean="0"/>
              <a:t>Contoh metode: JST, Hidden Markov Model, SVM, dll</a:t>
            </a:r>
          </a:p>
        </p:txBody>
      </p:sp>
    </p:spTree>
    <p:extLst>
      <p:ext uri="{BB962C8B-B14F-4D97-AF65-F5344CB8AC3E}">
        <p14:creationId xmlns:p14="http://schemas.microsoft.com/office/powerpoint/2010/main" val="25388849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Speech Recognition-Tantangan</a:t>
            </a:r>
            <a:endParaRPr lang="id-ID" dirty="0"/>
          </a:p>
        </p:txBody>
      </p:sp>
      <p:sp>
        <p:nvSpPr>
          <p:cNvPr id="7" name="Content Placeholder 6"/>
          <p:cNvSpPr>
            <a:spLocks noGrp="1"/>
          </p:cNvSpPr>
          <p:nvPr>
            <p:ph idx="1"/>
          </p:nvPr>
        </p:nvSpPr>
        <p:spPr/>
        <p:txBody>
          <a:bodyPr/>
          <a:lstStyle/>
          <a:p>
            <a:r>
              <a:rPr lang="id-ID" dirty="0" smtClean="0"/>
              <a:t>Peluang noise yang besar, terutama jika Speech Recognition digunakan di environment umum</a:t>
            </a:r>
          </a:p>
          <a:p>
            <a:r>
              <a:rPr lang="id-ID" dirty="0" smtClean="0"/>
              <a:t>Speech mengandung banyak komponen yang rentan berubah dan mempengaruhi sinyal asli</a:t>
            </a:r>
          </a:p>
          <a:p>
            <a:pPr lvl="1"/>
            <a:r>
              <a:rPr lang="id-ID" dirty="0" smtClean="0"/>
              <a:t>Contoh: kondisi kesehatan, logat/dialek</a:t>
            </a:r>
          </a:p>
          <a:p>
            <a:r>
              <a:rPr lang="id-ID" dirty="0" smtClean="0"/>
              <a:t>Sulitnya memisahkan background voice dengan speech</a:t>
            </a:r>
          </a:p>
          <a:p>
            <a:r>
              <a:rPr lang="id-ID" dirty="0" smtClean="0"/>
              <a:t>Sangat terikat pada bahasa tertentu</a:t>
            </a:r>
          </a:p>
          <a:p>
            <a:endParaRPr lang="id-ID" dirty="0" smtClean="0"/>
          </a:p>
        </p:txBody>
      </p:sp>
    </p:spTree>
    <p:extLst>
      <p:ext uri="{BB962C8B-B14F-4D97-AF65-F5344CB8AC3E}">
        <p14:creationId xmlns:p14="http://schemas.microsoft.com/office/powerpoint/2010/main" val="18696976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Speech Recognition vs Telinga-Otak Manusia</a:t>
            </a:r>
            <a:endParaRPr lang="id-ID" dirty="0"/>
          </a:p>
        </p:txBody>
      </p:sp>
      <p:sp>
        <p:nvSpPr>
          <p:cNvPr id="7" name="Content Placeholder 6"/>
          <p:cNvSpPr>
            <a:spLocks noGrp="1"/>
          </p:cNvSpPr>
          <p:nvPr>
            <p:ph idx="1"/>
          </p:nvPr>
        </p:nvSpPr>
        <p:spPr/>
        <p:txBody>
          <a:bodyPr>
            <a:normAutofit fontScale="77500" lnSpcReduction="20000"/>
          </a:bodyPr>
          <a:lstStyle/>
          <a:p>
            <a:r>
              <a:rPr lang="id-ID" dirty="0" smtClean="0"/>
              <a:t>Kemampuan Telinga dan Otak Manusia lebih superior</a:t>
            </a:r>
          </a:p>
          <a:p>
            <a:r>
              <a:rPr lang="id-ID" dirty="0" smtClean="0"/>
              <a:t>Manusia dengan mudah memisahkan antara pembicara dengan suara musik di latar belakang, sementara komputer masih sangat sulit melakukan itu</a:t>
            </a:r>
          </a:p>
          <a:p>
            <a:r>
              <a:rPr lang="id-ID" dirty="0" smtClean="0"/>
              <a:t>Bahkan manusia mempunyai kemampuan untuk fokus (berusaha fokus). Misalkan dalam satu keramaian konser musik, anda berbicara dengan teman di sebelah, masih bisa memahami apa yang diucapkan. Speech Recognition?</a:t>
            </a:r>
          </a:p>
          <a:p>
            <a:r>
              <a:rPr lang="id-ID" dirty="0" smtClean="0"/>
              <a:t>Mengapa komputer sulit melakukannya? Semuanya berhubungan dengan pemrosesan sinyal suara. Pemrosesan tersebut sekarang masih berbasis frekuensi. Ketika sebuah informasi dalam sinyal suara mempunyai komponen frekuensi yang banyak sama dengan komponen frekuensi noise-nya, jadi sulit memisahkannya, sementara telinga dan otak manusia masih bisa melakukannya dengan mudah. Jadi, kesimpulannya? Telinga dan otak manusia mungkin bekerja dengan prinsip yang berbeda……….., mungkin tidak berbasis pemisahan frekuensi. Sensor dalam telinga manusia berupa  rambut-rambut halus yang jumlahnya sangat banyak, sementara sensor komputer hanya satu buah mikrofon. Oleh karena itu, salah satu arah riset yang berkembang adalah penggunaan array mikrofon untuk menirukan banyaknya sensor dalam telingan manusia.</a:t>
            </a:r>
          </a:p>
        </p:txBody>
      </p:sp>
    </p:spTree>
    <p:extLst>
      <p:ext uri="{BB962C8B-B14F-4D97-AF65-F5344CB8AC3E}">
        <p14:creationId xmlns:p14="http://schemas.microsoft.com/office/powerpoint/2010/main" val="16095363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Speech Recognition vs Telinga-Otak Manusia</a:t>
            </a:r>
            <a:endParaRPr lang="id-ID" dirty="0"/>
          </a:p>
        </p:txBody>
      </p:sp>
      <p:sp>
        <p:nvSpPr>
          <p:cNvPr id="7" name="Content Placeholder 6"/>
          <p:cNvSpPr>
            <a:spLocks noGrp="1"/>
          </p:cNvSpPr>
          <p:nvPr>
            <p:ph idx="1"/>
          </p:nvPr>
        </p:nvSpPr>
        <p:spPr/>
        <p:txBody>
          <a:bodyPr>
            <a:normAutofit/>
          </a:bodyPr>
          <a:lstStyle/>
          <a:p>
            <a:r>
              <a:rPr lang="id-ID" dirty="0" smtClean="0"/>
              <a:t>Mengapa komputer sulit melakukannya? </a:t>
            </a:r>
          </a:p>
          <a:p>
            <a:r>
              <a:rPr lang="id-ID" dirty="0" smtClean="0"/>
              <a:t>Semuanya berhubungan dengan pemrosesan sinyal suara yang sekarang masih berbasis frekuensi</a:t>
            </a:r>
          </a:p>
          <a:p>
            <a:r>
              <a:rPr lang="id-ID" dirty="0" smtClean="0"/>
              <a:t>Ketika sebuah informasi dalam sinyal suara mempunyai komponen frekuensi yang sama banyaknya dengan komponen frekuensi noise-nya, maka sangat sulit memisahkannya</a:t>
            </a:r>
          </a:p>
          <a:p>
            <a:r>
              <a:rPr lang="id-ID" dirty="0" smtClean="0"/>
              <a:t>Telinga dan otak manusia mungkin bekerja dengan prinsip yang berbeda, mungkin tidak berbasis pemisahan frekuensi </a:t>
            </a:r>
            <a:r>
              <a:rPr lang="id-ID" dirty="0" smtClean="0">
                <a:sym typeface="Wingdings" panose="05000000000000000000" pitchFamily="2" charset="2"/>
              </a:rPr>
              <a:t> Masih memerlukan riset yang panjang</a:t>
            </a:r>
            <a:endParaRPr lang="id-ID" dirty="0" smtClean="0"/>
          </a:p>
        </p:txBody>
      </p:sp>
    </p:spTree>
    <p:extLst>
      <p:ext uri="{BB962C8B-B14F-4D97-AF65-F5344CB8AC3E}">
        <p14:creationId xmlns:p14="http://schemas.microsoft.com/office/powerpoint/2010/main" val="20711585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Speaker Recognition</a:t>
            </a:r>
            <a:endParaRPr lang="id-ID"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1929" y="1825625"/>
            <a:ext cx="7828142" cy="4351338"/>
          </a:xfrm>
        </p:spPr>
      </p:pic>
    </p:spTree>
    <p:extLst>
      <p:ext uri="{BB962C8B-B14F-4D97-AF65-F5344CB8AC3E}">
        <p14:creationId xmlns:p14="http://schemas.microsoft.com/office/powerpoint/2010/main" val="304982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Speech</a:t>
            </a:r>
            <a:endParaRPr lang="id-ID" dirty="0"/>
          </a:p>
        </p:txBody>
      </p:sp>
      <p:sp>
        <p:nvSpPr>
          <p:cNvPr id="3" name="Content Placeholder 2"/>
          <p:cNvSpPr>
            <a:spLocks noGrp="1"/>
          </p:cNvSpPr>
          <p:nvPr>
            <p:ph idx="1"/>
          </p:nvPr>
        </p:nvSpPr>
        <p:spPr/>
        <p:txBody>
          <a:bodyPr/>
          <a:lstStyle/>
          <a:p>
            <a:r>
              <a:rPr lang="id-ID" dirty="0" smtClean="0"/>
              <a:t>Penelitian di bidang speech sangat luas dan teru</a:t>
            </a:r>
            <a:r>
              <a:rPr lang="en-US" dirty="0" smtClean="0"/>
              <a:t>s</a:t>
            </a:r>
            <a:r>
              <a:rPr lang="id-ID" dirty="0" smtClean="0"/>
              <a:t> berkembang</a:t>
            </a:r>
          </a:p>
          <a:p>
            <a:r>
              <a:rPr lang="id-ID" dirty="0" smtClean="0"/>
              <a:t>Di Indonesia relatif sedikit diminati</a:t>
            </a:r>
          </a:p>
          <a:p>
            <a:r>
              <a:rPr lang="id-ID" dirty="0" smtClean="0"/>
              <a:t>Teknologi yang terkenal terkait speech:</a:t>
            </a:r>
          </a:p>
          <a:p>
            <a:pPr lvl="1"/>
            <a:r>
              <a:rPr lang="id-ID" dirty="0" smtClean="0"/>
              <a:t>Speech Recognition</a:t>
            </a:r>
            <a:endParaRPr lang="en-US" dirty="0" smtClean="0"/>
          </a:p>
          <a:p>
            <a:pPr lvl="1"/>
            <a:r>
              <a:rPr lang="id-ID" dirty="0" smtClean="0"/>
              <a:t>Speech to Text</a:t>
            </a:r>
          </a:p>
          <a:p>
            <a:pPr lvl="1"/>
            <a:r>
              <a:rPr lang="id-ID" dirty="0" smtClean="0"/>
              <a:t>Text to Speech</a:t>
            </a:r>
            <a:endParaRPr lang="id-ID" dirty="0"/>
          </a:p>
        </p:txBody>
      </p:sp>
    </p:spTree>
    <p:extLst>
      <p:ext uri="{BB962C8B-B14F-4D97-AF65-F5344CB8AC3E}">
        <p14:creationId xmlns:p14="http://schemas.microsoft.com/office/powerpoint/2010/main" val="39966969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Speaker Recognition</a:t>
            </a:r>
            <a:endParaRPr lang="id-ID" dirty="0"/>
          </a:p>
        </p:txBody>
      </p:sp>
      <p:sp>
        <p:nvSpPr>
          <p:cNvPr id="3" name="Content Placeholder 2"/>
          <p:cNvSpPr>
            <a:spLocks noGrp="1"/>
          </p:cNvSpPr>
          <p:nvPr>
            <p:ph idx="1"/>
          </p:nvPr>
        </p:nvSpPr>
        <p:spPr/>
        <p:txBody>
          <a:bodyPr/>
          <a:lstStyle/>
          <a:p>
            <a:r>
              <a:rPr lang="id-ID" dirty="0" smtClean="0"/>
              <a:t>Umumnya hanya menggunakan command tertentu (tidak banyak variasi kata)</a:t>
            </a:r>
          </a:p>
          <a:p>
            <a:r>
              <a:rPr lang="id-ID" dirty="0" smtClean="0"/>
              <a:t>Relatif lebih mudah daripada speech recognition</a:t>
            </a:r>
          </a:p>
          <a:p>
            <a:r>
              <a:rPr lang="id-ID" dirty="0" smtClean="0"/>
              <a:t>Implementasi: Autentikasi, presensi</a:t>
            </a:r>
            <a:endParaRPr lang="id-ID" dirty="0"/>
          </a:p>
        </p:txBody>
      </p:sp>
    </p:spTree>
    <p:extLst>
      <p:ext uri="{BB962C8B-B14F-4D97-AF65-F5344CB8AC3E}">
        <p14:creationId xmlns:p14="http://schemas.microsoft.com/office/powerpoint/2010/main" val="35647208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CBAR</a:t>
            </a:r>
            <a:endParaRPr lang="id-ID" dirty="0"/>
          </a:p>
        </p:txBody>
      </p:sp>
      <p:sp>
        <p:nvSpPr>
          <p:cNvPr id="3" name="Content Placeholder 2"/>
          <p:cNvSpPr>
            <a:spLocks noGrp="1"/>
          </p:cNvSpPr>
          <p:nvPr>
            <p:ph idx="1"/>
          </p:nvPr>
        </p:nvSpPr>
        <p:spPr/>
        <p:txBody>
          <a:bodyPr/>
          <a:lstStyle/>
          <a:p>
            <a:r>
              <a:rPr lang="id-ID" dirty="0" smtClean="0"/>
              <a:t>Teknologi lain yang sedang berkembang</a:t>
            </a:r>
          </a:p>
          <a:p>
            <a:r>
              <a:rPr lang="id-ID" dirty="0" smtClean="0"/>
              <a:t>Content Based Audio Retrieval</a:t>
            </a:r>
          </a:p>
          <a:p>
            <a:r>
              <a:rPr lang="id-ID" dirty="0" smtClean="0"/>
              <a:t>Selama ini pencarian data audio pada searching engines masih berbasis text-searching</a:t>
            </a:r>
          </a:p>
          <a:p>
            <a:r>
              <a:rPr lang="id-ID" dirty="0" smtClean="0"/>
              <a:t>CBAR berbasis kesamaan konten audio</a:t>
            </a:r>
          </a:p>
          <a:p>
            <a:pPr marL="0" indent="0">
              <a:buNone/>
            </a:pPr>
            <a:endParaRPr lang="id-ID" dirty="0"/>
          </a:p>
        </p:txBody>
      </p:sp>
    </p:spTree>
    <p:extLst>
      <p:ext uri="{BB962C8B-B14F-4D97-AF65-F5344CB8AC3E}">
        <p14:creationId xmlns:p14="http://schemas.microsoft.com/office/powerpoint/2010/main" val="3478201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Sistem Pembentukan Sinyal Ucapan</a:t>
            </a:r>
            <a:endParaRPr lang="id-ID" dirty="0"/>
          </a:p>
        </p:txBody>
      </p:sp>
      <p:sp>
        <p:nvSpPr>
          <p:cNvPr id="3" name="Content Placeholder 2"/>
          <p:cNvSpPr>
            <a:spLocks noGrp="1"/>
          </p:cNvSpPr>
          <p:nvPr>
            <p:ph idx="1"/>
          </p:nvPr>
        </p:nvSpPr>
        <p:spPr/>
        <p:txBody>
          <a:bodyPr/>
          <a:lstStyle/>
          <a:p>
            <a:r>
              <a:rPr lang="id-ID" dirty="0" smtClean="0"/>
              <a:t>Ucapan manusia dihasilkan oleh suatu sistem produksi ucapan yang dibentuk oleh alat-alat ucap manusia</a:t>
            </a:r>
          </a:p>
          <a:p>
            <a:r>
              <a:rPr lang="id-ID" dirty="0" smtClean="0"/>
              <a:t>Dimulai dengan </a:t>
            </a:r>
            <a:r>
              <a:rPr lang="id-ID" dirty="0" smtClean="0">
                <a:solidFill>
                  <a:srgbClr val="FF0000"/>
                </a:solidFill>
              </a:rPr>
              <a:t>formulasi pesan </a:t>
            </a:r>
            <a:r>
              <a:rPr lang="id-ID" dirty="0" smtClean="0"/>
              <a:t>dalam </a:t>
            </a:r>
            <a:r>
              <a:rPr lang="id-ID" dirty="0" smtClean="0">
                <a:solidFill>
                  <a:srgbClr val="FF0000"/>
                </a:solidFill>
              </a:rPr>
              <a:t>otak pembicara</a:t>
            </a:r>
          </a:p>
          <a:p>
            <a:r>
              <a:rPr lang="id-ID" dirty="0" smtClean="0">
                <a:solidFill>
                  <a:srgbClr val="FF0000"/>
                </a:solidFill>
              </a:rPr>
              <a:t>Pesan tersebut </a:t>
            </a:r>
            <a:r>
              <a:rPr lang="id-ID" dirty="0" smtClean="0"/>
              <a:t>akan diubah menjadi </a:t>
            </a:r>
            <a:r>
              <a:rPr lang="id-ID" dirty="0" smtClean="0">
                <a:solidFill>
                  <a:srgbClr val="FF0000"/>
                </a:solidFill>
              </a:rPr>
              <a:t>perintah-perintah</a:t>
            </a:r>
            <a:r>
              <a:rPr lang="id-ID" dirty="0" smtClean="0"/>
              <a:t> yang diberikan kepada </a:t>
            </a:r>
            <a:r>
              <a:rPr lang="id-ID" dirty="0" smtClean="0">
                <a:solidFill>
                  <a:srgbClr val="FF0000"/>
                </a:solidFill>
              </a:rPr>
              <a:t>alat-alat ucap manusia</a:t>
            </a:r>
            <a:r>
              <a:rPr lang="id-ID" dirty="0" smtClean="0"/>
              <a:t>, sehingga akhirnya dihasilkan ucapan yang sesuai dengan pesan yang ingin diucapkan</a:t>
            </a:r>
            <a:endParaRPr lang="id-ID" dirty="0"/>
          </a:p>
        </p:txBody>
      </p:sp>
    </p:spTree>
    <p:extLst>
      <p:ext uri="{BB962C8B-B14F-4D97-AF65-F5344CB8AC3E}">
        <p14:creationId xmlns:p14="http://schemas.microsoft.com/office/powerpoint/2010/main" val="2543313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Sistem Pembentukan Sinyal Ucapan</a:t>
            </a:r>
            <a:endParaRPr lang="id-ID" dirty="0"/>
          </a:p>
        </p:txBody>
      </p:sp>
      <p:sp>
        <p:nvSpPr>
          <p:cNvPr id="6" name="Content Placeholder 5"/>
          <p:cNvSpPr>
            <a:spLocks noGrp="1"/>
          </p:cNvSpPr>
          <p:nvPr>
            <p:ph sz="half" idx="2"/>
          </p:nvPr>
        </p:nvSpPr>
        <p:spPr>
          <a:xfrm>
            <a:off x="5674659" y="1690688"/>
            <a:ext cx="5679141" cy="4486275"/>
          </a:xfrm>
        </p:spPr>
        <p:txBody>
          <a:bodyPr/>
          <a:lstStyle/>
          <a:p>
            <a:r>
              <a:rPr lang="id-ID" dirty="0" smtClean="0"/>
              <a:t>Vocal tract </a:t>
            </a:r>
            <a:r>
              <a:rPr lang="en-US" dirty="0" smtClean="0"/>
              <a:t>(</a:t>
            </a:r>
            <a:r>
              <a:rPr lang="en-US" dirty="0" err="1" smtClean="0">
                <a:solidFill>
                  <a:srgbClr val="FF0000"/>
                </a:solidFill>
              </a:rPr>
              <a:t>rongga</a:t>
            </a:r>
            <a:r>
              <a:rPr lang="en-US" dirty="0" smtClean="0">
                <a:solidFill>
                  <a:srgbClr val="FF0000"/>
                </a:solidFill>
              </a:rPr>
              <a:t> </a:t>
            </a:r>
            <a:r>
              <a:rPr lang="en-US" dirty="0" err="1" smtClean="0"/>
              <a:t>dimana</a:t>
            </a:r>
            <a:r>
              <a:rPr lang="en-US" dirty="0" smtClean="0"/>
              <a:t> </a:t>
            </a:r>
            <a:r>
              <a:rPr lang="en-US" dirty="0" err="1" smtClean="0">
                <a:solidFill>
                  <a:srgbClr val="FF0000"/>
                </a:solidFill>
              </a:rPr>
              <a:t>suara</a:t>
            </a:r>
            <a:r>
              <a:rPr lang="en-US" dirty="0" smtClean="0">
                <a:solidFill>
                  <a:srgbClr val="FF0000"/>
                </a:solidFill>
              </a:rPr>
              <a:t> </a:t>
            </a:r>
            <a:r>
              <a:rPr lang="en-US" dirty="0" err="1" smtClean="0">
                <a:solidFill>
                  <a:srgbClr val="FF0000"/>
                </a:solidFill>
              </a:rPr>
              <a:t>dihasilkan</a:t>
            </a:r>
            <a:r>
              <a:rPr lang="en-US" dirty="0" smtClean="0"/>
              <a:t>) </a:t>
            </a:r>
            <a:r>
              <a:rPr lang="id-ID" dirty="0" smtClean="0"/>
              <a:t>ditandai oleh </a:t>
            </a:r>
            <a:r>
              <a:rPr lang="id-ID" dirty="0" smtClean="0">
                <a:solidFill>
                  <a:srgbClr val="FF0000"/>
                </a:solidFill>
              </a:rPr>
              <a:t>garis putus-putus</a:t>
            </a:r>
            <a:r>
              <a:rPr lang="id-ID" dirty="0" smtClean="0"/>
              <a:t>, dimulai dari vocal cords atau glottis, dan berakhir pada mulut</a:t>
            </a:r>
          </a:p>
          <a:p>
            <a:r>
              <a:rPr lang="es-ES" dirty="0" smtClean="0"/>
              <a:t>Pada </a:t>
            </a:r>
            <a:r>
              <a:rPr lang="es-ES" dirty="0" err="1" smtClean="0"/>
              <a:t>mamalia</a:t>
            </a:r>
            <a:r>
              <a:rPr lang="es-ES" dirty="0" smtClean="0"/>
              <a:t>, vocal </a:t>
            </a:r>
            <a:r>
              <a:rPr lang="es-ES" dirty="0" err="1" smtClean="0"/>
              <a:t>tract</a:t>
            </a:r>
            <a:r>
              <a:rPr lang="es-ES" dirty="0" smtClean="0"/>
              <a:t> </a:t>
            </a:r>
            <a:r>
              <a:rPr lang="es-ES" dirty="0" err="1" smtClean="0"/>
              <a:t>terdiri</a:t>
            </a:r>
            <a:r>
              <a:rPr lang="es-ES" dirty="0" smtClean="0"/>
              <a:t> </a:t>
            </a:r>
            <a:r>
              <a:rPr lang="es-ES" dirty="0" err="1" smtClean="0"/>
              <a:t>dari</a:t>
            </a:r>
            <a:r>
              <a:rPr lang="es-ES" dirty="0" smtClean="0"/>
              <a:t> </a:t>
            </a:r>
            <a:r>
              <a:rPr lang="es-ES" dirty="0" err="1" smtClean="0"/>
              <a:t>pharynx</a:t>
            </a:r>
            <a:r>
              <a:rPr lang="es-ES" dirty="0" smtClean="0"/>
              <a:t> (</a:t>
            </a:r>
            <a:r>
              <a:rPr lang="es-ES" dirty="0" err="1" smtClean="0"/>
              <a:t>koneksi</a:t>
            </a:r>
            <a:r>
              <a:rPr lang="es-ES" dirty="0" smtClean="0"/>
              <a:t> antara </a:t>
            </a:r>
            <a:r>
              <a:rPr lang="es-ES" dirty="0" err="1" smtClean="0"/>
              <a:t>esophagus</a:t>
            </a:r>
            <a:r>
              <a:rPr lang="es-ES" dirty="0" smtClean="0"/>
              <a:t> </a:t>
            </a:r>
            <a:r>
              <a:rPr lang="es-ES" dirty="0" err="1" smtClean="0"/>
              <a:t>dengan</a:t>
            </a:r>
            <a:r>
              <a:rPr lang="es-ES" dirty="0" smtClean="0"/>
              <a:t> </a:t>
            </a:r>
            <a:r>
              <a:rPr lang="es-ES" dirty="0" err="1" smtClean="0"/>
              <a:t>mulut</a:t>
            </a:r>
            <a:r>
              <a:rPr lang="es-ES" dirty="0" smtClean="0"/>
              <a:t>) dan </a:t>
            </a:r>
            <a:r>
              <a:rPr lang="es-ES" dirty="0" err="1" smtClean="0"/>
              <a:t>mulut</a:t>
            </a:r>
            <a:endParaRPr lang="id-ID" dirty="0"/>
          </a:p>
          <a:p>
            <a:endParaRPr lang="id-ID" dirty="0"/>
          </a:p>
        </p:txBody>
      </p:sp>
      <p:pic>
        <p:nvPicPr>
          <p:cNvPr id="7" name="Picture 6"/>
          <p:cNvPicPr>
            <a:picLocks noChangeAspect="1"/>
          </p:cNvPicPr>
          <p:nvPr/>
        </p:nvPicPr>
        <p:blipFill>
          <a:blip r:embed="rId2"/>
          <a:stretch>
            <a:fillRect/>
          </a:stretch>
        </p:blipFill>
        <p:spPr>
          <a:xfrm>
            <a:off x="1182781" y="1690688"/>
            <a:ext cx="4034678" cy="4403864"/>
          </a:xfrm>
          <a:prstGeom prst="rect">
            <a:avLst/>
          </a:prstGeom>
        </p:spPr>
      </p:pic>
    </p:spTree>
    <p:extLst>
      <p:ext uri="{BB962C8B-B14F-4D97-AF65-F5344CB8AC3E}">
        <p14:creationId xmlns:p14="http://schemas.microsoft.com/office/powerpoint/2010/main" val="1700762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412" y="-100294"/>
            <a:ext cx="10515600" cy="1325563"/>
          </a:xfrm>
        </p:spPr>
        <p:txBody>
          <a:bodyPr/>
          <a:lstStyle/>
          <a:p>
            <a:r>
              <a:rPr lang="id-ID" dirty="0" smtClean="0"/>
              <a:t>Model Sistem Produksi Speech</a:t>
            </a:r>
            <a:endParaRPr lang="id-ID" dirty="0"/>
          </a:p>
        </p:txBody>
      </p:sp>
      <p:sp>
        <p:nvSpPr>
          <p:cNvPr id="4" name="Content Placeholder 3"/>
          <p:cNvSpPr>
            <a:spLocks noGrp="1"/>
          </p:cNvSpPr>
          <p:nvPr>
            <p:ph sz="half" idx="2"/>
          </p:nvPr>
        </p:nvSpPr>
        <p:spPr>
          <a:xfrm>
            <a:off x="5162103" y="827586"/>
            <a:ext cx="6873014" cy="6030414"/>
          </a:xfrm>
        </p:spPr>
        <p:txBody>
          <a:bodyPr>
            <a:normAutofit fontScale="70000" lnSpcReduction="20000"/>
          </a:bodyPr>
          <a:lstStyle/>
          <a:p>
            <a:pPr>
              <a:lnSpc>
                <a:spcPct val="170000"/>
              </a:lnSpc>
            </a:pPr>
            <a:r>
              <a:rPr lang="id-ID" dirty="0" smtClean="0"/>
              <a:t>Pembentukan </a:t>
            </a:r>
            <a:r>
              <a:rPr lang="id-ID" dirty="0" smtClean="0">
                <a:solidFill>
                  <a:srgbClr val="FF0000"/>
                </a:solidFill>
              </a:rPr>
              <a:t>ucapan</a:t>
            </a:r>
            <a:r>
              <a:rPr lang="id-ID" dirty="0" smtClean="0"/>
              <a:t> dimulai dengan </a:t>
            </a:r>
            <a:r>
              <a:rPr lang="id-ID" dirty="0" smtClean="0">
                <a:solidFill>
                  <a:srgbClr val="FF0000"/>
                </a:solidFill>
              </a:rPr>
              <a:t>adanya hembusan udara dari paru-paru</a:t>
            </a:r>
          </a:p>
          <a:p>
            <a:pPr>
              <a:lnSpc>
                <a:spcPct val="170000"/>
              </a:lnSpc>
            </a:pPr>
            <a:r>
              <a:rPr lang="id-ID" dirty="0" smtClean="0"/>
              <a:t>Cara kerjanya mirip seperti piston atau pompa yang ditekan untuk menghasilkan tekanan udara. </a:t>
            </a:r>
            <a:endParaRPr lang="en-US" dirty="0" smtClean="0"/>
          </a:p>
          <a:p>
            <a:pPr>
              <a:lnSpc>
                <a:spcPct val="170000"/>
              </a:lnSpc>
            </a:pPr>
            <a:r>
              <a:rPr lang="id-ID" dirty="0" smtClean="0"/>
              <a:t>Pada saat </a:t>
            </a:r>
            <a:r>
              <a:rPr lang="id-ID" dirty="0" smtClean="0">
                <a:solidFill>
                  <a:srgbClr val="FF0000"/>
                </a:solidFill>
              </a:rPr>
              <a:t>vocal cord </a:t>
            </a:r>
            <a:r>
              <a:rPr lang="id-ID" dirty="0" smtClean="0"/>
              <a:t>berada dalam </a:t>
            </a:r>
            <a:r>
              <a:rPr lang="id-ID" dirty="0" smtClean="0">
                <a:solidFill>
                  <a:srgbClr val="FF0000"/>
                </a:solidFill>
              </a:rPr>
              <a:t>keadaan tegang</a:t>
            </a:r>
            <a:r>
              <a:rPr lang="id-ID" dirty="0" smtClean="0"/>
              <a:t>, aliran udara akan menyebabkan </a:t>
            </a:r>
            <a:r>
              <a:rPr lang="id-ID" dirty="0" smtClean="0">
                <a:solidFill>
                  <a:srgbClr val="FF0000"/>
                </a:solidFill>
              </a:rPr>
              <a:t>terjadinya vibrasi pada vocal cord </a:t>
            </a:r>
            <a:r>
              <a:rPr lang="id-ID" dirty="0" smtClean="0"/>
              <a:t>dan menghasilkan</a:t>
            </a:r>
            <a:r>
              <a:rPr lang="id-ID" dirty="0" smtClean="0">
                <a:solidFill>
                  <a:srgbClr val="FF0000"/>
                </a:solidFill>
              </a:rPr>
              <a:t> bunyi ucapan </a:t>
            </a:r>
            <a:r>
              <a:rPr lang="id-ID" dirty="0" smtClean="0"/>
              <a:t>yang disebut </a:t>
            </a:r>
            <a:r>
              <a:rPr lang="id-ID" u="sng" dirty="0" smtClean="0">
                <a:solidFill>
                  <a:srgbClr val="FF0000"/>
                </a:solidFill>
              </a:rPr>
              <a:t>voiced speech sound</a:t>
            </a:r>
            <a:r>
              <a:rPr lang="id-ID" dirty="0" smtClean="0"/>
              <a:t>. </a:t>
            </a:r>
            <a:endParaRPr lang="en-US" dirty="0"/>
          </a:p>
          <a:p>
            <a:pPr>
              <a:lnSpc>
                <a:spcPct val="170000"/>
              </a:lnSpc>
            </a:pPr>
            <a:r>
              <a:rPr lang="id-ID" dirty="0" smtClean="0"/>
              <a:t>Pada saat </a:t>
            </a:r>
            <a:r>
              <a:rPr lang="id-ID" dirty="0" smtClean="0">
                <a:solidFill>
                  <a:srgbClr val="FF0000"/>
                </a:solidFill>
              </a:rPr>
              <a:t>vocal cord </a:t>
            </a:r>
            <a:r>
              <a:rPr lang="id-ID" dirty="0" smtClean="0"/>
              <a:t>berada dalam </a:t>
            </a:r>
            <a:r>
              <a:rPr lang="id-ID" dirty="0" smtClean="0">
                <a:solidFill>
                  <a:srgbClr val="FF0000"/>
                </a:solidFill>
              </a:rPr>
              <a:t>keadaan lemas</a:t>
            </a:r>
            <a:r>
              <a:rPr lang="id-ID" dirty="0" smtClean="0"/>
              <a:t>, </a:t>
            </a:r>
            <a:r>
              <a:rPr lang="id-ID" dirty="0" smtClean="0">
                <a:solidFill>
                  <a:srgbClr val="FF0000"/>
                </a:solidFill>
              </a:rPr>
              <a:t>aliran udara</a:t>
            </a:r>
            <a:r>
              <a:rPr lang="id-ID" dirty="0" smtClean="0"/>
              <a:t> akan melalui </a:t>
            </a:r>
            <a:r>
              <a:rPr lang="id-ID" dirty="0" smtClean="0">
                <a:solidFill>
                  <a:srgbClr val="FF0000"/>
                </a:solidFill>
              </a:rPr>
              <a:t>daerah yang sempit </a:t>
            </a:r>
            <a:r>
              <a:rPr lang="id-ID" dirty="0" smtClean="0"/>
              <a:t>pada vocal tract dan menyebabkan terjadinya turbulensi, sehingga </a:t>
            </a:r>
            <a:r>
              <a:rPr lang="id-ID" dirty="0" smtClean="0">
                <a:solidFill>
                  <a:srgbClr val="FF0000"/>
                </a:solidFill>
              </a:rPr>
              <a:t>menghasilkan suara</a:t>
            </a:r>
            <a:r>
              <a:rPr lang="id-ID" dirty="0" smtClean="0"/>
              <a:t> yang dikenal sebagai </a:t>
            </a:r>
            <a:r>
              <a:rPr lang="id-ID" dirty="0" smtClean="0">
                <a:solidFill>
                  <a:srgbClr val="FF0000"/>
                </a:solidFill>
              </a:rPr>
              <a:t>unvoiced sound</a:t>
            </a:r>
            <a:r>
              <a:rPr lang="id-ID" dirty="0" smtClean="0"/>
              <a:t>.</a:t>
            </a:r>
            <a:endParaRPr lang="id-ID" dirty="0"/>
          </a:p>
        </p:txBody>
      </p:sp>
      <p:pic>
        <p:nvPicPr>
          <p:cNvPr id="5" name="Picture 4"/>
          <p:cNvPicPr>
            <a:picLocks noChangeAspect="1"/>
          </p:cNvPicPr>
          <p:nvPr/>
        </p:nvPicPr>
        <p:blipFill>
          <a:blip r:embed="rId2"/>
          <a:stretch>
            <a:fillRect/>
          </a:stretch>
        </p:blipFill>
        <p:spPr>
          <a:xfrm>
            <a:off x="26896" y="1081497"/>
            <a:ext cx="5135207" cy="5292007"/>
          </a:xfrm>
          <a:prstGeom prst="rect">
            <a:avLst/>
          </a:prstGeom>
        </p:spPr>
      </p:pic>
      <p:pic>
        <p:nvPicPr>
          <p:cNvPr id="3" name="Picture 2"/>
          <p:cNvPicPr>
            <a:picLocks noChangeAspect="1"/>
          </p:cNvPicPr>
          <p:nvPr/>
        </p:nvPicPr>
        <p:blipFill>
          <a:blip r:embed="rId3"/>
          <a:stretch>
            <a:fillRect/>
          </a:stretch>
        </p:blipFill>
        <p:spPr>
          <a:xfrm>
            <a:off x="2986087" y="3604091"/>
            <a:ext cx="1978152" cy="2769413"/>
          </a:xfrm>
          <a:prstGeom prst="rect">
            <a:avLst/>
          </a:prstGeom>
        </p:spPr>
      </p:pic>
    </p:spTree>
    <p:extLst>
      <p:ext uri="{BB962C8B-B14F-4D97-AF65-F5344CB8AC3E}">
        <p14:creationId xmlns:p14="http://schemas.microsoft.com/office/powerpoint/2010/main" val="3776400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Klasifikasi Sinyal Ucapan</a:t>
            </a:r>
            <a:endParaRPr lang="id-ID" dirty="0"/>
          </a:p>
        </p:txBody>
      </p:sp>
      <p:sp>
        <p:nvSpPr>
          <p:cNvPr id="6" name="Content Placeholder 5"/>
          <p:cNvSpPr>
            <a:spLocks noGrp="1"/>
          </p:cNvSpPr>
          <p:nvPr>
            <p:ph idx="1"/>
          </p:nvPr>
        </p:nvSpPr>
        <p:spPr/>
        <p:txBody>
          <a:bodyPr/>
          <a:lstStyle/>
          <a:p>
            <a:pPr marL="514350" indent="-514350">
              <a:buFont typeface="+mj-lt"/>
              <a:buAutoNum type="arabicPeriod"/>
            </a:pPr>
            <a:r>
              <a:rPr lang="id-ID" dirty="0" smtClean="0"/>
              <a:t>silence (S), keadaan pada saat </a:t>
            </a:r>
            <a:r>
              <a:rPr lang="id-ID" dirty="0" smtClean="0">
                <a:solidFill>
                  <a:srgbClr val="FF0000"/>
                </a:solidFill>
              </a:rPr>
              <a:t>tidak ada ucapan </a:t>
            </a:r>
            <a:r>
              <a:rPr lang="id-ID" dirty="0" smtClean="0"/>
              <a:t>yang diucapkan; </a:t>
            </a:r>
          </a:p>
          <a:p>
            <a:pPr marL="514350" indent="-514350">
              <a:buFont typeface="+mj-lt"/>
              <a:buAutoNum type="arabicPeriod"/>
            </a:pPr>
            <a:r>
              <a:rPr lang="id-ID" dirty="0" smtClean="0"/>
              <a:t>unvoiced (U), keadaan pada saat </a:t>
            </a:r>
            <a:r>
              <a:rPr lang="id-ID" dirty="0" smtClean="0">
                <a:solidFill>
                  <a:srgbClr val="FF0000"/>
                </a:solidFill>
              </a:rPr>
              <a:t>vocal cord tidak melakukan vibrasi</a:t>
            </a:r>
            <a:r>
              <a:rPr lang="id-ID" dirty="0" smtClean="0"/>
              <a:t>, sehingga suara yang dihasilkan bersifat tidak periodic atau bersifat random;</a:t>
            </a:r>
          </a:p>
          <a:p>
            <a:pPr marL="514350" indent="-514350">
              <a:buFont typeface="+mj-lt"/>
              <a:buAutoNum type="arabicPeriod"/>
            </a:pPr>
            <a:r>
              <a:rPr lang="id-ID" dirty="0" smtClean="0"/>
              <a:t>voiced (V), keadaan pada saat terjadinya </a:t>
            </a:r>
            <a:r>
              <a:rPr lang="id-ID" dirty="0" smtClean="0">
                <a:solidFill>
                  <a:srgbClr val="FF0000"/>
                </a:solidFill>
              </a:rPr>
              <a:t>vibrasi pada vocal cord</a:t>
            </a:r>
            <a:r>
              <a:rPr lang="id-ID" dirty="0" smtClean="0"/>
              <a:t>, sehingga menghasilkan suara yang bersifat kuasi periodik.</a:t>
            </a:r>
            <a:endParaRPr lang="id-ID" dirty="0"/>
          </a:p>
        </p:txBody>
      </p:sp>
    </p:spTree>
    <p:extLst>
      <p:ext uri="{BB962C8B-B14F-4D97-AF65-F5344CB8AC3E}">
        <p14:creationId xmlns:p14="http://schemas.microsoft.com/office/powerpoint/2010/main" val="1676204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Klasifikasi Sinyal Ucapan-contoh</a:t>
            </a:r>
            <a:endParaRPr lang="id-ID" dirty="0"/>
          </a:p>
        </p:txBody>
      </p:sp>
      <p:sp>
        <p:nvSpPr>
          <p:cNvPr id="6" name="Content Placeholder 5"/>
          <p:cNvSpPr>
            <a:spLocks noGrp="1"/>
          </p:cNvSpPr>
          <p:nvPr>
            <p:ph sz="half" idx="1"/>
          </p:nvPr>
        </p:nvSpPr>
        <p:spPr>
          <a:xfrm>
            <a:off x="6168789" y="1690688"/>
            <a:ext cx="5459104" cy="4890873"/>
          </a:xfrm>
        </p:spPr>
        <p:txBody>
          <a:bodyPr>
            <a:normAutofit fontScale="70000" lnSpcReduction="20000"/>
          </a:bodyPr>
          <a:lstStyle/>
          <a:p>
            <a:r>
              <a:rPr lang="id-ID" dirty="0" smtClean="0"/>
              <a:t>Baris </a:t>
            </a:r>
            <a:r>
              <a:rPr lang="id-ID" dirty="0" smtClean="0">
                <a:solidFill>
                  <a:srgbClr val="FF0000"/>
                </a:solidFill>
              </a:rPr>
              <a:t>pertama</a:t>
            </a:r>
            <a:r>
              <a:rPr lang="id-ID" dirty="0" smtClean="0"/>
              <a:t> serta </a:t>
            </a:r>
            <a:r>
              <a:rPr lang="id-ID" dirty="0" smtClean="0">
                <a:solidFill>
                  <a:srgbClr val="FF0000"/>
                </a:solidFill>
              </a:rPr>
              <a:t>awal baris kedua </a:t>
            </a:r>
            <a:r>
              <a:rPr lang="id-ID" dirty="0" smtClean="0"/>
              <a:t>ditandai dengan S</a:t>
            </a:r>
          </a:p>
          <a:p>
            <a:pPr lvl="1"/>
            <a:r>
              <a:rPr lang="id-ID" dirty="0" smtClean="0"/>
              <a:t>bagian tersebut merepresentasikan </a:t>
            </a:r>
            <a:r>
              <a:rPr lang="id-ID" dirty="0" smtClean="0">
                <a:solidFill>
                  <a:srgbClr val="FF0000"/>
                </a:solidFill>
              </a:rPr>
              <a:t>keadaan diam</a:t>
            </a:r>
            <a:r>
              <a:rPr lang="id-ID" dirty="0" smtClean="0"/>
              <a:t> dimana pembicara belum mengucapkan apapun</a:t>
            </a:r>
          </a:p>
          <a:p>
            <a:pPr lvl="1"/>
            <a:r>
              <a:rPr lang="id-ID" dirty="0" smtClean="0"/>
              <a:t>amplituda kecil yang tampak pada perioda tersebut merupakan </a:t>
            </a:r>
            <a:r>
              <a:rPr lang="id-ID" dirty="0" smtClean="0">
                <a:solidFill>
                  <a:srgbClr val="FF0000"/>
                </a:solidFill>
              </a:rPr>
              <a:t>noise</a:t>
            </a:r>
            <a:r>
              <a:rPr lang="id-ID" dirty="0" smtClean="0"/>
              <a:t> latar belakang yang ikut terekam.</a:t>
            </a:r>
          </a:p>
          <a:p>
            <a:r>
              <a:rPr lang="en-US" dirty="0" smtClean="0"/>
              <a:t>(</a:t>
            </a:r>
            <a:r>
              <a:rPr lang="en-US" dirty="0" err="1" smtClean="0"/>
              <a:t>baris</a:t>
            </a:r>
            <a:r>
              <a:rPr lang="en-US" dirty="0" smtClean="0"/>
              <a:t> 2) </a:t>
            </a:r>
            <a:r>
              <a:rPr lang="id-ID" dirty="0" smtClean="0"/>
              <a:t>Suatu perioda singkat unvoiced (U) tampak mendahului vocal pertama dalam kata “It”. </a:t>
            </a:r>
          </a:p>
          <a:p>
            <a:r>
              <a:rPr lang="en-US" dirty="0"/>
              <a:t>(</a:t>
            </a:r>
            <a:r>
              <a:rPr lang="en-US" dirty="0" err="1"/>
              <a:t>baris</a:t>
            </a:r>
            <a:r>
              <a:rPr lang="en-US" dirty="0"/>
              <a:t> </a:t>
            </a:r>
            <a:r>
              <a:rPr lang="en-US" dirty="0" smtClean="0"/>
              <a:t>2) </a:t>
            </a:r>
            <a:r>
              <a:rPr lang="id-ID" dirty="0" smtClean="0"/>
              <a:t>Selanjutnya voiced (V) yang cukup panjang, merepresentasikan vokal “i”. </a:t>
            </a:r>
          </a:p>
          <a:p>
            <a:r>
              <a:rPr lang="en-US" dirty="0"/>
              <a:t>(</a:t>
            </a:r>
            <a:r>
              <a:rPr lang="en-US" dirty="0" err="1"/>
              <a:t>baris</a:t>
            </a:r>
            <a:r>
              <a:rPr lang="en-US" dirty="0"/>
              <a:t> 3</a:t>
            </a:r>
            <a:r>
              <a:rPr lang="en-US" dirty="0" smtClean="0"/>
              <a:t>) </a:t>
            </a:r>
            <a:r>
              <a:rPr lang="id-ID" dirty="0" smtClean="0"/>
              <a:t>Berikutnya unvoiced (U) yang merepresentasikan daerah pelemahan pengucapan “i”.</a:t>
            </a:r>
          </a:p>
          <a:p>
            <a:r>
              <a:rPr lang="en-US" dirty="0"/>
              <a:t>(</a:t>
            </a:r>
            <a:r>
              <a:rPr lang="en-US" dirty="0" err="1"/>
              <a:t>baris</a:t>
            </a:r>
            <a:r>
              <a:rPr lang="en-US" dirty="0"/>
              <a:t> </a:t>
            </a:r>
            <a:r>
              <a:rPr lang="en-US" dirty="0" smtClean="0"/>
              <a:t>3) </a:t>
            </a:r>
            <a:r>
              <a:rPr lang="id-ID" dirty="0" smtClean="0"/>
              <a:t>Setelah itu diikuti oleh silence (S) yang merupakan bagian dari fonem “t”, dan seterusnya.</a:t>
            </a:r>
          </a:p>
        </p:txBody>
      </p:sp>
      <p:pic>
        <p:nvPicPr>
          <p:cNvPr id="3" name="Picture 2"/>
          <p:cNvPicPr>
            <a:picLocks noChangeAspect="1"/>
          </p:cNvPicPr>
          <p:nvPr/>
        </p:nvPicPr>
        <p:blipFill>
          <a:blip r:embed="rId2"/>
          <a:stretch>
            <a:fillRect/>
          </a:stretch>
        </p:blipFill>
        <p:spPr>
          <a:xfrm>
            <a:off x="959821" y="1504736"/>
            <a:ext cx="4676775" cy="5076825"/>
          </a:xfrm>
          <a:prstGeom prst="rect">
            <a:avLst/>
          </a:prstGeom>
        </p:spPr>
      </p:pic>
    </p:spTree>
    <p:extLst>
      <p:ext uri="{BB962C8B-B14F-4D97-AF65-F5344CB8AC3E}">
        <p14:creationId xmlns:p14="http://schemas.microsoft.com/office/powerpoint/2010/main" val="492774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3957</TotalTime>
  <Words>1867</Words>
  <Application>Microsoft Office PowerPoint</Application>
  <PresentationFormat>Widescreen</PresentationFormat>
  <Paragraphs>181</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Wingdings</vt:lpstr>
      <vt:lpstr>Office Theme</vt:lpstr>
      <vt:lpstr>Speech Processing</vt:lpstr>
      <vt:lpstr>Speech</vt:lpstr>
      <vt:lpstr>Speech</vt:lpstr>
      <vt:lpstr>Speech</vt:lpstr>
      <vt:lpstr>Sistem Pembentukan Sinyal Ucapan</vt:lpstr>
      <vt:lpstr>Sistem Pembentukan Sinyal Ucapan</vt:lpstr>
      <vt:lpstr>Model Sistem Produksi Speech</vt:lpstr>
      <vt:lpstr>Klasifikasi Sinyal Ucapan</vt:lpstr>
      <vt:lpstr>Klasifikasi Sinyal Ucapan-contoh</vt:lpstr>
      <vt:lpstr>Klasifikasi Sinyal Ucapan-contoh</vt:lpstr>
      <vt:lpstr>Representasi Sinyal Ucapan</vt:lpstr>
      <vt:lpstr>Representasi Sinyal Ucapan</vt:lpstr>
      <vt:lpstr>Representasi Sinyal Ucapan</vt:lpstr>
      <vt:lpstr>Karakteristik Sinyal Ucapan</vt:lpstr>
      <vt:lpstr>Fonem Bahasa Inggris-Amerika</vt:lpstr>
      <vt:lpstr>Fonem Bahasa Indonesia</vt:lpstr>
      <vt:lpstr>Klasifikasi Fonem Bahasa Inggris-Amerika</vt:lpstr>
      <vt:lpstr>Komponen Sinyal Suara</vt:lpstr>
      <vt:lpstr>Komponen Sinyal Suara-Formant</vt:lpstr>
      <vt:lpstr>Komponen Sinyal Suara-Formant</vt:lpstr>
      <vt:lpstr>Text-To-Speech</vt:lpstr>
      <vt:lpstr>1. Konverter Teks-Fonem</vt:lpstr>
      <vt:lpstr>1. Konverter Teks-Fonem</vt:lpstr>
      <vt:lpstr>2. Konverter Fonem-Speech</vt:lpstr>
      <vt:lpstr>2. Konverter Fonem-Speech</vt:lpstr>
      <vt:lpstr>Text To Speech</vt:lpstr>
      <vt:lpstr>Text To Speech</vt:lpstr>
      <vt:lpstr>Text To Speech</vt:lpstr>
      <vt:lpstr>Text To Speech</vt:lpstr>
      <vt:lpstr>Text To Speech</vt:lpstr>
      <vt:lpstr>Text To Speech – Parsing Diphone</vt:lpstr>
      <vt:lpstr>Synthesizer Speech menggunakan Diphone Concatenation </vt:lpstr>
      <vt:lpstr>Speech Recognition</vt:lpstr>
      <vt:lpstr>Speech Recognition</vt:lpstr>
      <vt:lpstr>Speech Recognition</vt:lpstr>
      <vt:lpstr>Speech Recognition-Tantangan</vt:lpstr>
      <vt:lpstr>Speech Recognition vs Telinga-Otak Manusia</vt:lpstr>
      <vt:lpstr>Speech Recognition vs Telinga-Otak Manusia</vt:lpstr>
      <vt:lpstr>Speaker Recognition</vt:lpstr>
      <vt:lpstr>Speaker Recognition</vt:lpstr>
      <vt:lpstr>CBAR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Dasar Audio Processing</dc:title>
  <dc:creator>user</dc:creator>
  <cp:lastModifiedBy>FAIRUZ AZMI</cp:lastModifiedBy>
  <cp:revision>110</cp:revision>
  <dcterms:created xsi:type="dcterms:W3CDTF">2015-11-23T03:52:30Z</dcterms:created>
  <dcterms:modified xsi:type="dcterms:W3CDTF">2016-11-08T18:32:27Z</dcterms:modified>
</cp:coreProperties>
</file>