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14" r:id="rId6"/>
    <p:sldId id="316" r:id="rId7"/>
    <p:sldId id="317" r:id="rId8"/>
    <p:sldId id="318" r:id="rId9"/>
    <p:sldId id="260" r:id="rId10"/>
    <p:sldId id="261" r:id="rId11"/>
    <p:sldId id="269" r:id="rId12"/>
    <p:sldId id="270" r:id="rId13"/>
    <p:sldId id="262" r:id="rId14"/>
    <p:sldId id="267" r:id="rId15"/>
    <p:sldId id="263" r:id="rId16"/>
    <p:sldId id="319" r:id="rId17"/>
    <p:sldId id="264" r:id="rId18"/>
    <p:sldId id="323" r:id="rId19"/>
    <p:sldId id="265" r:id="rId20"/>
    <p:sldId id="322" r:id="rId21"/>
    <p:sldId id="320" r:id="rId22"/>
    <p:sldId id="266" r:id="rId23"/>
    <p:sldId id="324" r:id="rId24"/>
    <p:sldId id="268" r:id="rId25"/>
    <p:sldId id="271" r:id="rId26"/>
    <p:sldId id="272" r:id="rId2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/>
              <a:t>09/11/2016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259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/>
              <a:t>09/11/2016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957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/>
              <a:t>09/11/2016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992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/>
              <a:t>09/11/2016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44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/>
              <a:t>09/11/2016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14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/>
              <a:t>09/11/2016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134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/>
              <a:t>09/11/2016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903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/>
              <a:t>09/11/2016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66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/>
              <a:t>09/11/2016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06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/>
              <a:t>09/11/2016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5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/>
              <a:t>09/11/2016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924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FA148-57C1-43F4-A073-6C76FE43D48B}" type="datetimeFigureOut">
              <a:rPr lang="id-ID" smtClean="0"/>
              <a:t>09/11/2016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77C7-71E6-4122-A2CF-9196539E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600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lektronika-dasar.web.id/frekuensi-periode-dan-fasa-gelombang-listrik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Dasar Audio Processing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377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Sinyal Audio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Pada prinsipnya </a:t>
            </a:r>
            <a:r>
              <a:rPr lang="id-ID" dirty="0" smtClean="0">
                <a:solidFill>
                  <a:srgbClr val="FF0000"/>
                </a:solidFill>
              </a:rPr>
              <a:t>sinyal audio sederhana </a:t>
            </a:r>
            <a:r>
              <a:rPr lang="id-ID" dirty="0" smtClean="0"/>
              <a:t>dinyatakan dalam </a:t>
            </a:r>
            <a:r>
              <a:rPr lang="id-ID" dirty="0" smtClean="0">
                <a:solidFill>
                  <a:srgbClr val="FF0000"/>
                </a:solidFill>
              </a:rPr>
              <a:t>sinyal sinusioidal</a:t>
            </a:r>
          </a:p>
          <a:p>
            <a:r>
              <a:rPr lang="id-ID" dirty="0" smtClean="0"/>
              <a:t>Semua </a:t>
            </a:r>
            <a:r>
              <a:rPr lang="id-ID" dirty="0" smtClean="0">
                <a:solidFill>
                  <a:srgbClr val="FF0000"/>
                </a:solidFill>
              </a:rPr>
              <a:t>operasi yang berlaku</a:t>
            </a:r>
            <a:r>
              <a:rPr lang="id-ID" dirty="0" smtClean="0"/>
              <a:t> pada sebuah </a:t>
            </a:r>
            <a:r>
              <a:rPr lang="id-ID" dirty="0" smtClean="0">
                <a:solidFill>
                  <a:srgbClr val="FF0000"/>
                </a:solidFill>
              </a:rPr>
              <a:t>sinyal sinusoid </a:t>
            </a:r>
            <a:r>
              <a:rPr lang="id-ID" dirty="0" smtClean="0"/>
              <a:t>dapat </a:t>
            </a:r>
            <a:r>
              <a:rPr lang="en-US" dirty="0" smtClean="0">
                <a:solidFill>
                  <a:srgbClr val="FF0000"/>
                </a:solidFill>
              </a:rPr>
              <a:t>di</a:t>
            </a:r>
            <a:r>
              <a:rPr lang="id-ID" dirty="0" smtClean="0">
                <a:solidFill>
                  <a:srgbClr val="FF0000"/>
                </a:solidFill>
              </a:rPr>
              <a:t>operasikan</a:t>
            </a:r>
            <a:r>
              <a:rPr lang="id-ID" dirty="0" smtClean="0"/>
              <a:t> pada </a:t>
            </a:r>
            <a:r>
              <a:rPr lang="id-ID" dirty="0" smtClean="0">
                <a:solidFill>
                  <a:srgbClr val="FF0000"/>
                </a:solidFill>
              </a:rPr>
              <a:t>sinyal audio</a:t>
            </a:r>
          </a:p>
          <a:p>
            <a:r>
              <a:rPr lang="id-ID" dirty="0" smtClean="0"/>
              <a:t>Proses </a:t>
            </a:r>
            <a:r>
              <a:rPr lang="id-ID" dirty="0" smtClean="0">
                <a:solidFill>
                  <a:srgbClr val="FF0000"/>
                </a:solidFill>
              </a:rPr>
              <a:t>konversi audio analog </a:t>
            </a:r>
            <a:r>
              <a:rPr lang="id-ID" dirty="0" smtClean="0"/>
              <a:t>ke </a:t>
            </a:r>
            <a:r>
              <a:rPr lang="id-ID" dirty="0" smtClean="0">
                <a:solidFill>
                  <a:srgbClr val="FF0000"/>
                </a:solidFill>
              </a:rPr>
              <a:t>audio digital </a:t>
            </a:r>
            <a:r>
              <a:rPr lang="id-ID" dirty="0" smtClean="0"/>
              <a:t>prinsipnya </a:t>
            </a:r>
            <a:r>
              <a:rPr lang="id-ID" dirty="0" smtClean="0">
                <a:solidFill>
                  <a:srgbClr val="FF0000"/>
                </a:solidFill>
              </a:rPr>
              <a:t>sama dengan </a:t>
            </a:r>
            <a:r>
              <a:rPr lang="id-ID" dirty="0" smtClean="0"/>
              <a:t>proses </a:t>
            </a:r>
            <a:r>
              <a:rPr lang="id-ID" dirty="0" smtClean="0">
                <a:solidFill>
                  <a:srgbClr val="FF0000"/>
                </a:solidFill>
              </a:rPr>
              <a:t>ADC</a:t>
            </a:r>
            <a:r>
              <a:rPr lang="id-ID" dirty="0" smtClean="0"/>
              <a:t> pada sinyal analog</a:t>
            </a:r>
          </a:p>
          <a:p>
            <a:r>
              <a:rPr lang="id-ID" dirty="0" smtClean="0"/>
              <a:t>Pada audio yang kita dengar, apa efek dari perubahan amplitudo dan frekuensi?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2938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Spectogram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Spectogram adalah suatu  diagram  yang  berguna  untuk  </a:t>
            </a:r>
            <a:r>
              <a:rPr lang="id-ID" dirty="0" smtClean="0">
                <a:solidFill>
                  <a:srgbClr val="FF0000"/>
                </a:solidFill>
              </a:rPr>
              <a:t>melihat suatu  gelombang</a:t>
            </a:r>
            <a:r>
              <a:rPr lang="id-ID" dirty="0" smtClean="0"/>
              <a:t>  dalam  </a:t>
            </a:r>
            <a:r>
              <a:rPr lang="id-ID" dirty="0" smtClean="0">
                <a:solidFill>
                  <a:srgbClr val="FF0000"/>
                </a:solidFill>
              </a:rPr>
              <a:t>periode  waktu  yang  pendek</a:t>
            </a:r>
          </a:p>
          <a:p>
            <a:r>
              <a:rPr lang="id-ID" dirty="0" smtClean="0"/>
              <a:t>Untuk  akusisi  data  suara, parameter data suara akan  lebih  baik  diamati menggunakan Spectogram</a:t>
            </a:r>
          </a:p>
          <a:p>
            <a:r>
              <a:rPr lang="id-ID" dirty="0" smtClean="0"/>
              <a:t>Format </a:t>
            </a:r>
            <a:r>
              <a:rPr lang="id-ID" dirty="0" smtClean="0">
                <a:solidFill>
                  <a:srgbClr val="FF0000"/>
                </a:solidFill>
              </a:rPr>
              <a:t> data  suara</a:t>
            </a:r>
            <a:r>
              <a:rPr lang="id-ID" dirty="0" smtClean="0"/>
              <a:t>  yang  akan  dianalisa  yang  paling  umum  adalah berbentuk </a:t>
            </a:r>
            <a:r>
              <a:rPr lang="id-ID" dirty="0" smtClean="0">
                <a:solidFill>
                  <a:srgbClr val="FF0000"/>
                </a:solidFill>
              </a:rPr>
              <a:t>grafik</a:t>
            </a:r>
            <a:r>
              <a:rPr lang="id-ID" dirty="0" smtClean="0"/>
              <a:t> dengan </a:t>
            </a:r>
            <a:r>
              <a:rPr lang="id-ID" dirty="0" smtClean="0">
                <a:solidFill>
                  <a:srgbClr val="FF0000"/>
                </a:solidFill>
              </a:rPr>
              <a:t>dua dimensi geometris </a:t>
            </a:r>
            <a:r>
              <a:rPr lang="id-ID" dirty="0" smtClean="0"/>
              <a:t>yaitu </a:t>
            </a:r>
            <a:r>
              <a:rPr lang="id-ID" dirty="0" smtClean="0">
                <a:solidFill>
                  <a:srgbClr val="FF0000"/>
                </a:solidFill>
              </a:rPr>
              <a:t>sumbu horizontal mewakili waktu</a:t>
            </a:r>
            <a:r>
              <a:rPr lang="id-ID" dirty="0" smtClean="0"/>
              <a:t>  dan  </a:t>
            </a:r>
            <a:r>
              <a:rPr lang="id-ID" dirty="0" smtClean="0">
                <a:solidFill>
                  <a:srgbClr val="FF0000"/>
                </a:solidFill>
              </a:rPr>
              <a:t>sumbu  vertikal  mewakili    frekuensi</a:t>
            </a:r>
          </a:p>
          <a:p>
            <a:r>
              <a:rPr lang="id-ID" dirty="0" smtClean="0"/>
              <a:t>Selain  dua  dimensi  tersebut biasanya  terdapat  </a:t>
            </a:r>
            <a:r>
              <a:rPr lang="id-ID" dirty="0" smtClean="0">
                <a:solidFill>
                  <a:srgbClr val="FF0000"/>
                </a:solidFill>
              </a:rPr>
              <a:t>dimensi  ketiga</a:t>
            </a:r>
            <a:r>
              <a:rPr lang="id-ID" dirty="0" smtClean="0"/>
              <a:t>  yaitu  </a:t>
            </a:r>
            <a:r>
              <a:rPr lang="id-ID" dirty="0" smtClean="0">
                <a:solidFill>
                  <a:srgbClr val="FF0000"/>
                </a:solidFill>
              </a:rPr>
              <a:t>amplitudo  frekuensi</a:t>
            </a:r>
            <a:r>
              <a:rPr lang="id-ID" dirty="0" smtClean="0"/>
              <a:t>  tertentu  pada  waktu tertentu yang diwakili dengan intensitas atau warna setiap titik digambar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9280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Spectogram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1" y="1857375"/>
            <a:ext cx="5357812" cy="419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05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Skema Pemrosesan Audio Digital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379" y="1825625"/>
            <a:ext cx="7155797" cy="450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81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Content Placeholder 3" descr="earth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"/>
            <a:ext cx="9144000" cy="6857999"/>
          </a:xfrm>
          <a:prstGeom prst="rect">
            <a:avLst/>
          </a:prstGeom>
        </p:spPr>
      </p:pic>
      <p:sp>
        <p:nvSpPr>
          <p:cNvPr id="5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B3434-9C4A-45EA-BB3B-A5A9CFE7BC50}" type="slidenum">
              <a:rPr lang="en-US"/>
              <a:pPr/>
              <a:t>14</a:t>
            </a:fld>
            <a:endParaRPr 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Sampling Process</a:t>
            </a:r>
          </a:p>
        </p:txBody>
      </p:sp>
      <p:sp>
        <p:nvSpPr>
          <p:cNvPr id="189443" name="Line 3"/>
          <p:cNvSpPr>
            <a:spLocks noChangeShapeType="1"/>
          </p:cNvSpPr>
          <p:nvPr/>
        </p:nvSpPr>
        <p:spPr bwMode="auto">
          <a:xfrm>
            <a:off x="1905000" y="37338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4" name="Line 4"/>
          <p:cNvSpPr>
            <a:spLocks noChangeShapeType="1"/>
          </p:cNvSpPr>
          <p:nvPr/>
        </p:nvSpPr>
        <p:spPr bwMode="auto">
          <a:xfrm>
            <a:off x="1905000" y="35052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5" name="Line 5"/>
          <p:cNvSpPr>
            <a:spLocks noChangeShapeType="1"/>
          </p:cNvSpPr>
          <p:nvPr/>
        </p:nvSpPr>
        <p:spPr bwMode="auto">
          <a:xfrm>
            <a:off x="1905000" y="32766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6" name="Line 6"/>
          <p:cNvSpPr>
            <a:spLocks noChangeShapeType="1"/>
          </p:cNvSpPr>
          <p:nvPr/>
        </p:nvSpPr>
        <p:spPr bwMode="auto">
          <a:xfrm>
            <a:off x="1905000" y="30480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7" name="Line 7"/>
          <p:cNvSpPr>
            <a:spLocks noChangeShapeType="1"/>
          </p:cNvSpPr>
          <p:nvPr/>
        </p:nvSpPr>
        <p:spPr bwMode="auto">
          <a:xfrm>
            <a:off x="1905000" y="28194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1905000" y="25908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>
            <a:off x="1905000" y="23622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>
            <a:off x="1905000" y="21336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51" name="Text Box 11"/>
          <p:cNvSpPr txBox="1">
            <a:spLocks noChangeArrowheads="1"/>
          </p:cNvSpPr>
          <p:nvPr/>
        </p:nvSpPr>
        <p:spPr bwMode="auto">
          <a:xfrm>
            <a:off x="9829800" y="35814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1000</a:t>
            </a:r>
          </a:p>
        </p:txBody>
      </p:sp>
      <p:sp>
        <p:nvSpPr>
          <p:cNvPr id="189452" name="Text Box 12"/>
          <p:cNvSpPr txBox="1">
            <a:spLocks noChangeArrowheads="1"/>
          </p:cNvSpPr>
          <p:nvPr/>
        </p:nvSpPr>
        <p:spPr bwMode="auto">
          <a:xfrm>
            <a:off x="9829800" y="33528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1001</a:t>
            </a:r>
          </a:p>
        </p:txBody>
      </p:sp>
      <p:sp>
        <p:nvSpPr>
          <p:cNvPr id="189453" name="Text Box 13"/>
          <p:cNvSpPr txBox="1">
            <a:spLocks noChangeArrowheads="1"/>
          </p:cNvSpPr>
          <p:nvPr/>
        </p:nvSpPr>
        <p:spPr bwMode="auto">
          <a:xfrm>
            <a:off x="9829800" y="31242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1010</a:t>
            </a:r>
          </a:p>
        </p:txBody>
      </p:sp>
      <p:sp>
        <p:nvSpPr>
          <p:cNvPr id="189454" name="Text Box 14"/>
          <p:cNvSpPr txBox="1">
            <a:spLocks noChangeArrowheads="1"/>
          </p:cNvSpPr>
          <p:nvPr/>
        </p:nvSpPr>
        <p:spPr bwMode="auto">
          <a:xfrm>
            <a:off x="9829800" y="28956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1011</a:t>
            </a:r>
          </a:p>
        </p:txBody>
      </p:sp>
      <p:sp>
        <p:nvSpPr>
          <p:cNvPr id="189455" name="Text Box 15"/>
          <p:cNvSpPr txBox="1">
            <a:spLocks noChangeArrowheads="1"/>
          </p:cNvSpPr>
          <p:nvPr/>
        </p:nvSpPr>
        <p:spPr bwMode="auto">
          <a:xfrm>
            <a:off x="9829800" y="26670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1100</a:t>
            </a:r>
          </a:p>
        </p:txBody>
      </p:sp>
      <p:sp>
        <p:nvSpPr>
          <p:cNvPr id="189456" name="Text Box 16"/>
          <p:cNvSpPr txBox="1">
            <a:spLocks noChangeArrowheads="1"/>
          </p:cNvSpPr>
          <p:nvPr/>
        </p:nvSpPr>
        <p:spPr bwMode="auto">
          <a:xfrm>
            <a:off x="9829800" y="24384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1101</a:t>
            </a:r>
          </a:p>
        </p:txBody>
      </p:sp>
      <p:sp>
        <p:nvSpPr>
          <p:cNvPr id="189457" name="Text Box 17"/>
          <p:cNvSpPr txBox="1">
            <a:spLocks noChangeArrowheads="1"/>
          </p:cNvSpPr>
          <p:nvPr/>
        </p:nvSpPr>
        <p:spPr bwMode="auto">
          <a:xfrm>
            <a:off x="9829800" y="22098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1110</a:t>
            </a:r>
          </a:p>
        </p:txBody>
      </p:sp>
      <p:sp>
        <p:nvSpPr>
          <p:cNvPr id="189458" name="Text Box 18"/>
          <p:cNvSpPr txBox="1">
            <a:spLocks noChangeArrowheads="1"/>
          </p:cNvSpPr>
          <p:nvPr/>
        </p:nvSpPr>
        <p:spPr bwMode="auto">
          <a:xfrm>
            <a:off x="9860238" y="1981201"/>
            <a:ext cx="49026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1111</a:t>
            </a:r>
          </a:p>
        </p:txBody>
      </p:sp>
      <p:sp>
        <p:nvSpPr>
          <p:cNvPr id="189459" name="Line 19"/>
          <p:cNvSpPr>
            <a:spLocks noChangeShapeType="1"/>
          </p:cNvSpPr>
          <p:nvPr/>
        </p:nvSpPr>
        <p:spPr bwMode="auto">
          <a:xfrm>
            <a:off x="1905000" y="55626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60" name="Line 20"/>
          <p:cNvSpPr>
            <a:spLocks noChangeShapeType="1"/>
          </p:cNvSpPr>
          <p:nvPr/>
        </p:nvSpPr>
        <p:spPr bwMode="auto">
          <a:xfrm>
            <a:off x="1905000" y="53340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61" name="Line 21"/>
          <p:cNvSpPr>
            <a:spLocks noChangeShapeType="1"/>
          </p:cNvSpPr>
          <p:nvPr/>
        </p:nvSpPr>
        <p:spPr bwMode="auto">
          <a:xfrm>
            <a:off x="1905000" y="51054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62" name="Line 22"/>
          <p:cNvSpPr>
            <a:spLocks noChangeShapeType="1"/>
          </p:cNvSpPr>
          <p:nvPr/>
        </p:nvSpPr>
        <p:spPr bwMode="auto">
          <a:xfrm>
            <a:off x="1905000" y="48768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63" name="Line 23"/>
          <p:cNvSpPr>
            <a:spLocks noChangeShapeType="1"/>
          </p:cNvSpPr>
          <p:nvPr/>
        </p:nvSpPr>
        <p:spPr bwMode="auto">
          <a:xfrm>
            <a:off x="1905000" y="46482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64" name="Line 24"/>
          <p:cNvSpPr>
            <a:spLocks noChangeShapeType="1"/>
          </p:cNvSpPr>
          <p:nvPr/>
        </p:nvSpPr>
        <p:spPr bwMode="auto">
          <a:xfrm>
            <a:off x="1905000" y="44196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65" name="Line 25"/>
          <p:cNvSpPr>
            <a:spLocks noChangeShapeType="1"/>
          </p:cNvSpPr>
          <p:nvPr/>
        </p:nvSpPr>
        <p:spPr bwMode="auto">
          <a:xfrm>
            <a:off x="1905000" y="41910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66" name="Line 26"/>
          <p:cNvSpPr>
            <a:spLocks noChangeShapeType="1"/>
          </p:cNvSpPr>
          <p:nvPr/>
        </p:nvSpPr>
        <p:spPr bwMode="auto">
          <a:xfrm>
            <a:off x="1905000" y="39624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67" name="Text Box 27"/>
          <p:cNvSpPr txBox="1">
            <a:spLocks noChangeArrowheads="1"/>
          </p:cNvSpPr>
          <p:nvPr/>
        </p:nvSpPr>
        <p:spPr bwMode="auto">
          <a:xfrm>
            <a:off x="9829800" y="54102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0000</a:t>
            </a:r>
          </a:p>
        </p:txBody>
      </p:sp>
      <p:sp>
        <p:nvSpPr>
          <p:cNvPr id="189468" name="Text Box 28"/>
          <p:cNvSpPr txBox="1">
            <a:spLocks noChangeArrowheads="1"/>
          </p:cNvSpPr>
          <p:nvPr/>
        </p:nvSpPr>
        <p:spPr bwMode="auto">
          <a:xfrm>
            <a:off x="9829800" y="51816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0001</a:t>
            </a:r>
          </a:p>
        </p:txBody>
      </p:sp>
      <p:sp>
        <p:nvSpPr>
          <p:cNvPr id="189469" name="Text Box 29"/>
          <p:cNvSpPr txBox="1">
            <a:spLocks noChangeArrowheads="1"/>
          </p:cNvSpPr>
          <p:nvPr/>
        </p:nvSpPr>
        <p:spPr bwMode="auto">
          <a:xfrm>
            <a:off x="9829800" y="49530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0010</a:t>
            </a:r>
          </a:p>
        </p:txBody>
      </p:sp>
      <p:sp>
        <p:nvSpPr>
          <p:cNvPr id="189470" name="Text Box 30"/>
          <p:cNvSpPr txBox="1">
            <a:spLocks noChangeArrowheads="1"/>
          </p:cNvSpPr>
          <p:nvPr/>
        </p:nvSpPr>
        <p:spPr bwMode="auto">
          <a:xfrm>
            <a:off x="9829800" y="47244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0011</a:t>
            </a:r>
          </a:p>
        </p:txBody>
      </p:sp>
      <p:sp>
        <p:nvSpPr>
          <p:cNvPr id="189471" name="Text Box 31"/>
          <p:cNvSpPr txBox="1">
            <a:spLocks noChangeArrowheads="1"/>
          </p:cNvSpPr>
          <p:nvPr/>
        </p:nvSpPr>
        <p:spPr bwMode="auto">
          <a:xfrm>
            <a:off x="9829800" y="44958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0100</a:t>
            </a:r>
          </a:p>
        </p:txBody>
      </p:sp>
      <p:sp>
        <p:nvSpPr>
          <p:cNvPr id="189472" name="Text Box 32"/>
          <p:cNvSpPr txBox="1">
            <a:spLocks noChangeArrowheads="1"/>
          </p:cNvSpPr>
          <p:nvPr/>
        </p:nvSpPr>
        <p:spPr bwMode="auto">
          <a:xfrm>
            <a:off x="9829800" y="42672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0101</a:t>
            </a:r>
          </a:p>
        </p:txBody>
      </p:sp>
      <p:sp>
        <p:nvSpPr>
          <p:cNvPr id="189473" name="Text Box 33"/>
          <p:cNvSpPr txBox="1">
            <a:spLocks noChangeArrowheads="1"/>
          </p:cNvSpPr>
          <p:nvPr/>
        </p:nvSpPr>
        <p:spPr bwMode="auto">
          <a:xfrm>
            <a:off x="9829800" y="40386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0110</a:t>
            </a:r>
          </a:p>
        </p:txBody>
      </p:sp>
      <p:sp>
        <p:nvSpPr>
          <p:cNvPr id="189474" name="Text Box 34"/>
          <p:cNvSpPr txBox="1">
            <a:spLocks noChangeArrowheads="1"/>
          </p:cNvSpPr>
          <p:nvPr/>
        </p:nvSpPr>
        <p:spPr bwMode="auto">
          <a:xfrm>
            <a:off x="9829800" y="3810000"/>
            <a:ext cx="520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0111</a:t>
            </a:r>
          </a:p>
        </p:txBody>
      </p:sp>
      <p:sp>
        <p:nvSpPr>
          <p:cNvPr id="189475" name="AutoShape 35"/>
          <p:cNvSpPr>
            <a:spLocks noChangeArrowheads="1"/>
          </p:cNvSpPr>
          <p:nvPr/>
        </p:nvSpPr>
        <p:spPr bwMode="auto">
          <a:xfrm>
            <a:off x="3657600" y="1371600"/>
            <a:ext cx="1752600" cy="838200"/>
          </a:xfrm>
          <a:prstGeom prst="wedgeRoundRectCallout">
            <a:avLst>
              <a:gd name="adj1" fmla="val -75181"/>
              <a:gd name="adj2" fmla="val 148486"/>
              <a:gd name="adj3" fmla="val 16667"/>
            </a:avLst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2000" b="1" i="1"/>
              <a:t>Quantization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2000" b="1" i="1"/>
              <a:t>Error</a:t>
            </a:r>
          </a:p>
        </p:txBody>
      </p:sp>
      <p:sp>
        <p:nvSpPr>
          <p:cNvPr id="189476" name="Freeform 36"/>
          <p:cNvSpPr>
            <a:spLocks/>
          </p:cNvSpPr>
          <p:nvPr/>
        </p:nvSpPr>
        <p:spPr bwMode="auto">
          <a:xfrm>
            <a:off x="2209800" y="2159000"/>
            <a:ext cx="7620000" cy="3352800"/>
          </a:xfrm>
          <a:custGeom>
            <a:avLst/>
            <a:gdLst/>
            <a:ahLst/>
            <a:cxnLst>
              <a:cxn ang="0">
                <a:pos x="0" y="992"/>
              </a:cxn>
              <a:cxn ang="0">
                <a:pos x="144" y="560"/>
              </a:cxn>
              <a:cxn ang="0">
                <a:pos x="384" y="656"/>
              </a:cxn>
              <a:cxn ang="0">
                <a:pos x="672" y="512"/>
              </a:cxn>
              <a:cxn ang="0">
                <a:pos x="864" y="896"/>
              </a:cxn>
              <a:cxn ang="0">
                <a:pos x="1104" y="656"/>
              </a:cxn>
              <a:cxn ang="0">
                <a:pos x="1392" y="1328"/>
              </a:cxn>
              <a:cxn ang="0">
                <a:pos x="1680" y="80"/>
              </a:cxn>
              <a:cxn ang="0">
                <a:pos x="1872" y="1376"/>
              </a:cxn>
              <a:cxn ang="0">
                <a:pos x="2112" y="1232"/>
              </a:cxn>
              <a:cxn ang="0">
                <a:pos x="2304" y="608"/>
              </a:cxn>
              <a:cxn ang="0">
                <a:pos x="2544" y="1280"/>
              </a:cxn>
              <a:cxn ang="0">
                <a:pos x="2688" y="128"/>
              </a:cxn>
              <a:cxn ang="0">
                <a:pos x="2832" y="2048"/>
              </a:cxn>
              <a:cxn ang="0">
                <a:pos x="2928" y="512"/>
              </a:cxn>
              <a:cxn ang="0">
                <a:pos x="3024" y="1376"/>
              </a:cxn>
              <a:cxn ang="0">
                <a:pos x="3216" y="752"/>
              </a:cxn>
              <a:cxn ang="0">
                <a:pos x="3552" y="1232"/>
              </a:cxn>
              <a:cxn ang="0">
                <a:pos x="3792" y="800"/>
              </a:cxn>
              <a:cxn ang="0">
                <a:pos x="4128" y="1328"/>
              </a:cxn>
              <a:cxn ang="0">
                <a:pos x="4512" y="608"/>
              </a:cxn>
              <a:cxn ang="0">
                <a:pos x="4800" y="1136"/>
              </a:cxn>
            </a:cxnLst>
            <a:rect l="0" t="0" r="r" b="b"/>
            <a:pathLst>
              <a:path w="4800" h="2112">
                <a:moveTo>
                  <a:pt x="0" y="992"/>
                </a:moveTo>
                <a:cubicBezTo>
                  <a:pt x="40" y="804"/>
                  <a:pt x="80" y="616"/>
                  <a:pt x="144" y="560"/>
                </a:cubicBezTo>
                <a:cubicBezTo>
                  <a:pt x="208" y="504"/>
                  <a:pt x="296" y="664"/>
                  <a:pt x="384" y="656"/>
                </a:cubicBezTo>
                <a:cubicBezTo>
                  <a:pt x="472" y="648"/>
                  <a:pt x="592" y="472"/>
                  <a:pt x="672" y="512"/>
                </a:cubicBezTo>
                <a:cubicBezTo>
                  <a:pt x="752" y="552"/>
                  <a:pt x="792" y="872"/>
                  <a:pt x="864" y="896"/>
                </a:cubicBezTo>
                <a:cubicBezTo>
                  <a:pt x="936" y="920"/>
                  <a:pt x="1016" y="584"/>
                  <a:pt x="1104" y="656"/>
                </a:cubicBezTo>
                <a:cubicBezTo>
                  <a:pt x="1192" y="728"/>
                  <a:pt x="1296" y="1424"/>
                  <a:pt x="1392" y="1328"/>
                </a:cubicBezTo>
                <a:cubicBezTo>
                  <a:pt x="1488" y="1232"/>
                  <a:pt x="1600" y="72"/>
                  <a:pt x="1680" y="80"/>
                </a:cubicBezTo>
                <a:cubicBezTo>
                  <a:pt x="1760" y="88"/>
                  <a:pt x="1800" y="1184"/>
                  <a:pt x="1872" y="1376"/>
                </a:cubicBezTo>
                <a:cubicBezTo>
                  <a:pt x="1944" y="1568"/>
                  <a:pt x="2040" y="1360"/>
                  <a:pt x="2112" y="1232"/>
                </a:cubicBezTo>
                <a:cubicBezTo>
                  <a:pt x="2184" y="1104"/>
                  <a:pt x="2232" y="600"/>
                  <a:pt x="2304" y="608"/>
                </a:cubicBezTo>
                <a:cubicBezTo>
                  <a:pt x="2376" y="616"/>
                  <a:pt x="2480" y="1360"/>
                  <a:pt x="2544" y="1280"/>
                </a:cubicBezTo>
                <a:cubicBezTo>
                  <a:pt x="2608" y="1200"/>
                  <a:pt x="2640" y="0"/>
                  <a:pt x="2688" y="128"/>
                </a:cubicBezTo>
                <a:cubicBezTo>
                  <a:pt x="2736" y="256"/>
                  <a:pt x="2792" y="1984"/>
                  <a:pt x="2832" y="2048"/>
                </a:cubicBezTo>
                <a:cubicBezTo>
                  <a:pt x="2872" y="2112"/>
                  <a:pt x="2896" y="624"/>
                  <a:pt x="2928" y="512"/>
                </a:cubicBezTo>
                <a:cubicBezTo>
                  <a:pt x="2960" y="400"/>
                  <a:pt x="2976" y="1336"/>
                  <a:pt x="3024" y="1376"/>
                </a:cubicBezTo>
                <a:cubicBezTo>
                  <a:pt x="3072" y="1416"/>
                  <a:pt x="3128" y="776"/>
                  <a:pt x="3216" y="752"/>
                </a:cubicBezTo>
                <a:cubicBezTo>
                  <a:pt x="3304" y="728"/>
                  <a:pt x="3456" y="1224"/>
                  <a:pt x="3552" y="1232"/>
                </a:cubicBezTo>
                <a:cubicBezTo>
                  <a:pt x="3648" y="1240"/>
                  <a:pt x="3696" y="784"/>
                  <a:pt x="3792" y="800"/>
                </a:cubicBezTo>
                <a:cubicBezTo>
                  <a:pt x="3888" y="816"/>
                  <a:pt x="4008" y="1360"/>
                  <a:pt x="4128" y="1328"/>
                </a:cubicBezTo>
                <a:cubicBezTo>
                  <a:pt x="4248" y="1296"/>
                  <a:pt x="4400" y="640"/>
                  <a:pt x="4512" y="608"/>
                </a:cubicBezTo>
                <a:cubicBezTo>
                  <a:pt x="4624" y="576"/>
                  <a:pt x="4712" y="856"/>
                  <a:pt x="4800" y="1136"/>
                </a:cubicBezTo>
              </a:path>
            </a:pathLst>
          </a:custGeom>
          <a:noFill/>
          <a:ln w="19050" cap="flat" cmpd="sng">
            <a:solidFill>
              <a:srgbClr val="80008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77" name="Line 37"/>
          <p:cNvSpPr>
            <a:spLocks noChangeShapeType="1"/>
          </p:cNvSpPr>
          <p:nvPr/>
        </p:nvSpPr>
        <p:spPr bwMode="auto">
          <a:xfrm>
            <a:off x="1981200" y="17526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130425" y="3048001"/>
            <a:ext cx="2122488" cy="3051175"/>
            <a:chOff x="382" y="1920"/>
            <a:chExt cx="1337" cy="1922"/>
          </a:xfrm>
        </p:grpSpPr>
        <p:sp>
          <p:nvSpPr>
            <p:cNvPr id="189479" name="Line 39"/>
            <p:cNvSpPr>
              <a:spLocks noChangeShapeType="1"/>
            </p:cNvSpPr>
            <p:nvPr/>
          </p:nvSpPr>
          <p:spPr bwMode="auto">
            <a:xfrm flipV="1">
              <a:off x="480" y="2064"/>
              <a:ext cx="0" cy="14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0" name="Line 40"/>
            <p:cNvSpPr>
              <a:spLocks noChangeShapeType="1"/>
            </p:cNvSpPr>
            <p:nvPr/>
          </p:nvSpPr>
          <p:spPr bwMode="auto">
            <a:xfrm flipV="1">
              <a:off x="672" y="1920"/>
              <a:ext cx="0" cy="15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1" name="Line 41"/>
            <p:cNvSpPr>
              <a:spLocks noChangeShapeType="1"/>
            </p:cNvSpPr>
            <p:nvPr/>
          </p:nvSpPr>
          <p:spPr bwMode="auto">
            <a:xfrm flipV="1">
              <a:off x="864" y="1920"/>
              <a:ext cx="0" cy="15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2" name="Line 42"/>
            <p:cNvSpPr>
              <a:spLocks noChangeShapeType="1"/>
            </p:cNvSpPr>
            <p:nvPr/>
          </p:nvSpPr>
          <p:spPr bwMode="auto">
            <a:xfrm flipV="1">
              <a:off x="1056" y="1920"/>
              <a:ext cx="0" cy="15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3" name="Line 43"/>
            <p:cNvSpPr>
              <a:spLocks noChangeShapeType="1"/>
            </p:cNvSpPr>
            <p:nvPr/>
          </p:nvSpPr>
          <p:spPr bwMode="auto">
            <a:xfrm flipV="1">
              <a:off x="1248" y="2208"/>
              <a:ext cx="0" cy="12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4" name="Line 44"/>
            <p:cNvSpPr>
              <a:spLocks noChangeShapeType="1"/>
            </p:cNvSpPr>
            <p:nvPr/>
          </p:nvSpPr>
          <p:spPr bwMode="auto">
            <a:xfrm flipV="1">
              <a:off x="1440" y="2064"/>
              <a:ext cx="0" cy="14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5" name="Line 45"/>
            <p:cNvSpPr>
              <a:spLocks noChangeShapeType="1"/>
            </p:cNvSpPr>
            <p:nvPr/>
          </p:nvSpPr>
          <p:spPr bwMode="auto">
            <a:xfrm flipV="1">
              <a:off x="1632" y="2208"/>
              <a:ext cx="0" cy="12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6" name="Text Box 46"/>
            <p:cNvSpPr txBox="1">
              <a:spLocks noChangeArrowheads="1"/>
            </p:cNvSpPr>
            <p:nvPr/>
          </p:nvSpPr>
          <p:spPr bwMode="auto">
            <a:xfrm rot="5400000">
              <a:off x="305" y="3579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n-US" sz="1200" b="1">
                  <a:latin typeface="Arial" charset="0"/>
                </a:rPr>
                <a:t>1010</a:t>
              </a:r>
            </a:p>
          </p:txBody>
        </p:sp>
        <p:sp>
          <p:nvSpPr>
            <p:cNvPr id="189487" name="Text Box 47"/>
            <p:cNvSpPr txBox="1">
              <a:spLocks noChangeArrowheads="1"/>
            </p:cNvSpPr>
            <p:nvPr/>
          </p:nvSpPr>
          <p:spPr bwMode="auto">
            <a:xfrm rot="5400000">
              <a:off x="499" y="3581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n-US" sz="1200" b="1">
                  <a:latin typeface="Arial" charset="0"/>
                </a:rPr>
                <a:t>1011</a:t>
              </a:r>
            </a:p>
          </p:txBody>
        </p:sp>
        <p:sp>
          <p:nvSpPr>
            <p:cNvPr id="189488" name="Text Box 48"/>
            <p:cNvSpPr txBox="1">
              <a:spLocks noChangeArrowheads="1"/>
            </p:cNvSpPr>
            <p:nvPr/>
          </p:nvSpPr>
          <p:spPr bwMode="auto">
            <a:xfrm rot="5400000">
              <a:off x="693" y="3583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n-US" sz="1200" b="1">
                  <a:latin typeface="Arial" charset="0"/>
                </a:rPr>
                <a:t>1011</a:t>
              </a:r>
            </a:p>
          </p:txBody>
        </p:sp>
        <p:sp>
          <p:nvSpPr>
            <p:cNvPr id="189489" name="Text Box 49"/>
            <p:cNvSpPr txBox="1">
              <a:spLocks noChangeArrowheads="1"/>
            </p:cNvSpPr>
            <p:nvPr/>
          </p:nvSpPr>
          <p:spPr bwMode="auto">
            <a:xfrm rot="5400000">
              <a:off x="887" y="3585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n-US" sz="1200" b="1">
                  <a:latin typeface="Arial" charset="0"/>
                </a:rPr>
                <a:t>1011</a:t>
              </a:r>
            </a:p>
          </p:txBody>
        </p:sp>
        <p:sp>
          <p:nvSpPr>
            <p:cNvPr id="189490" name="Text Box 50"/>
            <p:cNvSpPr txBox="1">
              <a:spLocks noChangeArrowheads="1"/>
            </p:cNvSpPr>
            <p:nvPr/>
          </p:nvSpPr>
          <p:spPr bwMode="auto">
            <a:xfrm rot="5400000">
              <a:off x="1081" y="3587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n-US" sz="1200" b="1">
                  <a:latin typeface="Arial" charset="0"/>
                </a:rPr>
                <a:t>1001</a:t>
              </a:r>
            </a:p>
          </p:txBody>
        </p:sp>
        <p:sp>
          <p:nvSpPr>
            <p:cNvPr id="189491" name="Text Box 51"/>
            <p:cNvSpPr txBox="1">
              <a:spLocks noChangeArrowheads="1"/>
            </p:cNvSpPr>
            <p:nvPr/>
          </p:nvSpPr>
          <p:spPr bwMode="auto">
            <a:xfrm rot="5400000">
              <a:off x="1275" y="3589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n-US" sz="1200" b="1">
                  <a:latin typeface="Arial" charset="0"/>
                </a:rPr>
                <a:t>1010</a:t>
              </a:r>
            </a:p>
          </p:txBody>
        </p:sp>
        <p:sp>
          <p:nvSpPr>
            <p:cNvPr id="189492" name="Text Box 52"/>
            <p:cNvSpPr txBox="1">
              <a:spLocks noChangeArrowheads="1"/>
            </p:cNvSpPr>
            <p:nvPr/>
          </p:nvSpPr>
          <p:spPr bwMode="auto">
            <a:xfrm rot="5400000">
              <a:off x="1469" y="3591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n-US" sz="1200" b="1">
                  <a:latin typeface="Arial" charset="0"/>
                </a:rPr>
                <a:t>1001</a:t>
              </a:r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2743200" y="6096000"/>
            <a:ext cx="6000750" cy="457200"/>
            <a:chOff x="768" y="3840"/>
            <a:chExt cx="3780" cy="288"/>
          </a:xfrm>
        </p:grpSpPr>
        <p:sp>
          <p:nvSpPr>
            <p:cNvPr id="189494" name="AutoShape 54"/>
            <p:cNvSpPr>
              <a:spLocks noChangeArrowheads="1"/>
            </p:cNvSpPr>
            <p:nvPr/>
          </p:nvSpPr>
          <p:spPr bwMode="auto">
            <a:xfrm>
              <a:off x="768" y="3840"/>
              <a:ext cx="576" cy="288"/>
            </a:xfrm>
            <a:prstGeom prst="rightArrow">
              <a:avLst>
                <a:gd name="adj1" fmla="val 50000"/>
                <a:gd name="adj2" fmla="val 50000"/>
              </a:avLst>
            </a:prstGeom>
            <a:gradFill rotWithShape="0">
              <a:gsLst>
                <a:gs pos="0">
                  <a:srgbClr val="FF0000"/>
                </a:gs>
                <a:gs pos="50000">
                  <a:srgbClr val="FF0000">
                    <a:gamma/>
                    <a:shade val="46275"/>
                    <a:invGamma/>
                  </a:srgbClr>
                </a:gs>
                <a:gs pos="100000">
                  <a:srgbClr val="FF00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95" name="Text Box 55"/>
            <p:cNvSpPr txBox="1">
              <a:spLocks noChangeArrowheads="1"/>
            </p:cNvSpPr>
            <p:nvPr/>
          </p:nvSpPr>
          <p:spPr bwMode="auto">
            <a:xfrm>
              <a:off x="1392" y="3840"/>
              <a:ext cx="3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n-US" b="1" i="1"/>
                <a:t>Digital Data Stream : 1010 1011 1011 1011 1001 ...</a:t>
              </a:r>
            </a:p>
          </p:txBody>
        </p:sp>
      </p:grpSp>
      <p:sp>
        <p:nvSpPr>
          <p:cNvPr id="189496" name="Line 56"/>
          <p:cNvSpPr>
            <a:spLocks noChangeShapeType="1"/>
          </p:cNvSpPr>
          <p:nvPr/>
        </p:nvSpPr>
        <p:spPr bwMode="auto">
          <a:xfrm>
            <a:off x="3810000" y="5029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97" name="AutoShape 57"/>
          <p:cNvSpPr>
            <a:spLocks noChangeArrowheads="1"/>
          </p:cNvSpPr>
          <p:nvPr/>
        </p:nvSpPr>
        <p:spPr bwMode="auto">
          <a:xfrm>
            <a:off x="4800600" y="5181600"/>
            <a:ext cx="1752600" cy="838200"/>
          </a:xfrm>
          <a:prstGeom prst="wedgeRoundRectCallout">
            <a:avLst>
              <a:gd name="adj1" fmla="val -97102"/>
              <a:gd name="adj2" fmla="val -57574"/>
              <a:gd name="adj3" fmla="val 16667"/>
            </a:avLst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sz="2000" b="1" i="1"/>
              <a:t>Sampling</a:t>
            </a:r>
            <a:br>
              <a:rPr kumimoji="1" lang="en-US" sz="2000" b="1" i="1"/>
            </a:br>
            <a:r>
              <a:rPr kumimoji="1" lang="en-US" sz="2000" b="1" i="1"/>
              <a:t>Period</a:t>
            </a:r>
          </a:p>
        </p:txBody>
      </p:sp>
    </p:spTree>
    <p:extLst>
      <p:ext uri="{BB962C8B-B14F-4D97-AF65-F5344CB8AC3E}">
        <p14:creationId xmlns:p14="http://schemas.microsoft.com/office/powerpoint/2010/main" val="2363453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75" grpId="0" animBg="1" autoUpdateAnimBg="0"/>
      <p:bldP spid="18949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Decibel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Decibel (dB) </a:t>
            </a:r>
            <a:r>
              <a:rPr lang="id-ID" dirty="0" smtClean="0"/>
              <a:t>digunakan untuk menyatakan </a:t>
            </a:r>
            <a:r>
              <a:rPr lang="id-ID" dirty="0" smtClean="0">
                <a:solidFill>
                  <a:srgbClr val="FF0000"/>
                </a:solidFill>
              </a:rPr>
              <a:t>intensitas suara</a:t>
            </a:r>
          </a:p>
          <a:p>
            <a:r>
              <a:rPr lang="id-ID" dirty="0" smtClean="0"/>
              <a:t>Formula yang digunakan:</a:t>
            </a:r>
          </a:p>
          <a:p>
            <a:endParaRPr lang="id-ID" dirty="0"/>
          </a:p>
          <a:p>
            <a:endParaRPr lang="id-ID" dirty="0" smtClean="0"/>
          </a:p>
          <a:p>
            <a:r>
              <a:rPr lang="id-ID" dirty="0" smtClean="0"/>
              <a:t>X0 menyatakan nilai reference</a:t>
            </a:r>
          </a:p>
          <a:p>
            <a:r>
              <a:rPr lang="id-ID" dirty="0" smtClean="0"/>
              <a:t>Jadi, dB biasa digunakan untuk menyatakan </a:t>
            </a:r>
            <a:r>
              <a:rPr lang="id-ID" dirty="0" smtClean="0">
                <a:solidFill>
                  <a:srgbClr val="FF0000"/>
                </a:solidFill>
              </a:rPr>
              <a:t>intensitas suara relatif terhadap referensi 0 dB</a:t>
            </a:r>
          </a:p>
          <a:p>
            <a:r>
              <a:rPr lang="id-ID" dirty="0" smtClean="0"/>
              <a:t>Referensi 0 dB mewakili </a:t>
            </a:r>
            <a:r>
              <a:rPr lang="id-ID" dirty="0" smtClean="0">
                <a:solidFill>
                  <a:srgbClr val="FF0000"/>
                </a:solidFill>
              </a:rPr>
              <a:t>batas human perception </a:t>
            </a:r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949" y="2998694"/>
            <a:ext cx="2508135" cy="80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64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Parameter Sinyal Audio Dasar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Sampling Frequency</a:t>
            </a:r>
          </a:p>
          <a:p>
            <a:r>
              <a:rPr lang="id-ID" dirty="0" smtClean="0"/>
              <a:t>Bit depth</a:t>
            </a:r>
          </a:p>
          <a:p>
            <a:r>
              <a:rPr lang="id-ID" dirty="0" smtClean="0"/>
              <a:t>Raw Data Rate</a:t>
            </a:r>
          </a:p>
        </p:txBody>
      </p:sp>
    </p:spTree>
    <p:extLst>
      <p:ext uri="{BB962C8B-B14F-4D97-AF65-F5344CB8AC3E}">
        <p14:creationId xmlns:p14="http://schemas.microsoft.com/office/powerpoint/2010/main" val="40365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61013"/>
            <a:ext cx="10515600" cy="1325563"/>
          </a:xfrm>
        </p:spPr>
        <p:txBody>
          <a:bodyPr/>
          <a:lstStyle/>
          <a:p>
            <a:r>
              <a:rPr lang="id-ID" dirty="0"/>
              <a:t>Sampling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22" y="736411"/>
            <a:ext cx="11282083" cy="6014013"/>
          </a:xfrm>
        </p:spPr>
        <p:txBody>
          <a:bodyPr>
            <a:noAutofit/>
          </a:bodyPr>
          <a:lstStyle/>
          <a:p>
            <a:pPr marL="739775" indent="-457200">
              <a:lnSpc>
                <a:spcPct val="170000"/>
              </a:lnSpc>
            </a:pPr>
            <a:r>
              <a:rPr lang="id-ID" sz="2400" dirty="0"/>
              <a:t>Sampling </a:t>
            </a:r>
            <a:r>
              <a:rPr lang="id-ID" sz="2400" dirty="0" smtClean="0"/>
              <a:t>Frequency</a:t>
            </a:r>
            <a:r>
              <a:rPr lang="en-US" sz="2400" dirty="0" smtClean="0"/>
              <a:t> = </a:t>
            </a:r>
            <a:r>
              <a:rPr lang="en-US" sz="2400" dirty="0" err="1" smtClean="0">
                <a:solidFill>
                  <a:srgbClr val="FF0000"/>
                </a:solidFill>
              </a:rPr>
              <a:t>Frekuensi</a:t>
            </a:r>
            <a:r>
              <a:rPr lang="en-US" sz="2400" dirty="0" smtClean="0">
                <a:solidFill>
                  <a:srgbClr val="FF0000"/>
                </a:solidFill>
              </a:rPr>
              <a:t> Sampling</a:t>
            </a:r>
            <a:endParaRPr lang="id-ID" sz="2400" dirty="0">
              <a:solidFill>
                <a:srgbClr val="FF0000"/>
              </a:solidFill>
            </a:endParaRPr>
          </a:p>
          <a:p>
            <a:pPr marL="739775" indent="-457200">
              <a:lnSpc>
                <a:spcPct val="170000"/>
              </a:lnSpc>
            </a:pPr>
            <a:r>
              <a:rPr lang="id-ID" sz="2400" dirty="0" smtClean="0"/>
              <a:t>Sample rate adalah banyaknya </a:t>
            </a:r>
            <a:r>
              <a:rPr lang="id-ID" sz="2400" dirty="0">
                <a:solidFill>
                  <a:srgbClr val="FF0000"/>
                </a:solidFill>
              </a:rPr>
              <a:t>jumlah </a:t>
            </a:r>
            <a:r>
              <a:rPr lang="id-ID" sz="2400" dirty="0" smtClean="0">
                <a:solidFill>
                  <a:srgbClr val="FF0000"/>
                </a:solidFill>
              </a:rPr>
              <a:t>sample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id-ID" sz="2400" dirty="0" smtClean="0"/>
              <a:t>yang </a:t>
            </a:r>
            <a:r>
              <a:rPr lang="id-ID" sz="2400" dirty="0" smtClean="0">
                <a:solidFill>
                  <a:srgbClr val="FF0000"/>
                </a:solidFill>
              </a:rPr>
              <a:t>diambil </a:t>
            </a:r>
            <a:r>
              <a:rPr lang="id-ID" sz="2400" dirty="0"/>
              <a:t>dalam satuan waktu (</a:t>
            </a:r>
            <a:r>
              <a:rPr lang="id-ID" sz="2400" dirty="0">
                <a:solidFill>
                  <a:srgbClr val="FF0000"/>
                </a:solidFill>
              </a:rPr>
              <a:t>detik</a:t>
            </a:r>
            <a:r>
              <a:rPr lang="id-ID" sz="2400" dirty="0"/>
              <a:t>) dari signal yang diterima dalam bentuk </a:t>
            </a:r>
            <a:r>
              <a:rPr lang="en-US" sz="2400" dirty="0" smtClean="0">
                <a:solidFill>
                  <a:srgbClr val="FF0000"/>
                </a:solidFill>
              </a:rPr>
              <a:t>signal </a:t>
            </a:r>
            <a:r>
              <a:rPr lang="en-US" sz="2400" dirty="0" err="1" smtClean="0">
                <a:solidFill>
                  <a:srgbClr val="FF0000"/>
                </a:solidFill>
              </a:rPr>
              <a:t>kontinyu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id-ID" sz="2400" dirty="0" smtClean="0">
                <a:solidFill>
                  <a:srgbClr val="FF0000"/>
                </a:solidFill>
              </a:rPr>
              <a:t>menjadi </a:t>
            </a:r>
            <a:r>
              <a:rPr lang="id-ID" sz="2400" dirty="0"/>
              <a:t>signal yang terpisah </a:t>
            </a:r>
            <a:r>
              <a:rPr lang="id-ID" sz="2400" dirty="0" smtClean="0"/>
              <a:t>(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id-ID" sz="2400" dirty="0" smtClean="0">
                <a:solidFill>
                  <a:srgbClr val="FF0000"/>
                </a:solidFill>
              </a:rPr>
              <a:t>ignal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diskret</a:t>
            </a:r>
            <a:r>
              <a:rPr lang="id-ID" sz="2400" dirty="0" smtClean="0"/>
              <a:t>)</a:t>
            </a:r>
            <a:endParaRPr lang="en-US" sz="2400" dirty="0" smtClean="0"/>
          </a:p>
          <a:p>
            <a:pPr lvl="1">
              <a:lnSpc>
                <a:spcPct val="170000"/>
              </a:lnSpc>
            </a:pPr>
            <a:r>
              <a:rPr lang="id-ID" dirty="0" smtClean="0">
                <a:solidFill>
                  <a:srgbClr val="FF0000"/>
                </a:solidFill>
              </a:rPr>
              <a:t>Human Perception </a:t>
            </a:r>
            <a:r>
              <a:rPr lang="id-ID" dirty="0" smtClean="0"/>
              <a:t>20 Hz – 20 </a:t>
            </a:r>
            <a:r>
              <a:rPr lang="en-US" dirty="0" smtClean="0"/>
              <a:t>k</a:t>
            </a:r>
            <a:r>
              <a:rPr lang="id-ID" dirty="0" smtClean="0"/>
              <a:t>Hz</a:t>
            </a:r>
            <a:r>
              <a:rPr lang="en-US" dirty="0" smtClean="0"/>
              <a:t> (audio­ </a:t>
            </a:r>
            <a:r>
              <a:rPr lang="en-US" dirty="0" err="1" smtClean="0"/>
              <a:t>sonik</a:t>
            </a:r>
            <a:r>
              <a:rPr lang="en-US" dirty="0" smtClean="0"/>
              <a:t>)</a:t>
            </a:r>
            <a:endParaRPr lang="id-ID" dirty="0" smtClean="0"/>
          </a:p>
          <a:p>
            <a:pPr lvl="1">
              <a:lnSpc>
                <a:spcPct val="170000"/>
              </a:lnSpc>
            </a:pPr>
            <a:r>
              <a:rPr lang="id-ID" dirty="0" smtClean="0"/>
              <a:t>Nyquist menyatakan Fs </a:t>
            </a:r>
            <a:r>
              <a:rPr lang="en-US" dirty="0" smtClean="0"/>
              <a:t>&gt; </a:t>
            </a:r>
            <a:r>
              <a:rPr lang="id-ID" dirty="0" smtClean="0"/>
              <a:t>dua kali dari frekuensi maksimal</a:t>
            </a:r>
          </a:p>
          <a:p>
            <a:pPr lvl="1">
              <a:lnSpc>
                <a:spcPct val="100000"/>
              </a:lnSpc>
            </a:pPr>
            <a:r>
              <a:rPr lang="id-ID" dirty="0" smtClean="0"/>
              <a:t>Nyquist : </a:t>
            </a:r>
            <a:r>
              <a:rPr lang="id-ID" dirty="0" smtClean="0">
                <a:solidFill>
                  <a:srgbClr val="FF0000"/>
                </a:solidFill>
              </a:rPr>
              <a:t>Fs &gt;= 40 kHz</a:t>
            </a:r>
          </a:p>
          <a:p>
            <a:pPr lvl="2">
              <a:lnSpc>
                <a:spcPct val="100000"/>
              </a:lnSpc>
            </a:pPr>
            <a:r>
              <a:rPr lang="id-ID" sz="2400" dirty="0" smtClean="0"/>
              <a:t>CD Audio 44.1 kHz</a:t>
            </a:r>
          </a:p>
          <a:p>
            <a:pPr lvl="2">
              <a:lnSpc>
                <a:spcPct val="100000"/>
              </a:lnSpc>
            </a:pPr>
            <a:r>
              <a:rPr lang="id-ID" sz="2400" dirty="0" smtClean="0"/>
              <a:t>Blu-ray: 48 kHz</a:t>
            </a:r>
          </a:p>
        </p:txBody>
      </p:sp>
    </p:spTree>
    <p:extLst>
      <p:ext uri="{BB962C8B-B14F-4D97-AF65-F5344CB8AC3E}">
        <p14:creationId xmlns:p14="http://schemas.microsoft.com/office/powerpoint/2010/main" val="30550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751"/>
            <a:ext cx="10515600" cy="975939"/>
          </a:xfrm>
        </p:spPr>
        <p:txBody>
          <a:bodyPr>
            <a:normAutofit/>
          </a:bodyPr>
          <a:lstStyle/>
          <a:p>
            <a:r>
              <a:rPr lang="id-ID" dirty="0"/>
              <a:t>Bit </a:t>
            </a:r>
            <a:r>
              <a:rPr lang="id-ID" dirty="0" smtClean="0"/>
              <a:t>depth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271"/>
            <a:ext cx="10515600" cy="5809129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id-ID" sz="2400" dirty="0" smtClean="0"/>
              <a:t>Bit depth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id-ID" sz="2400" dirty="0" smtClean="0">
                <a:solidFill>
                  <a:srgbClr val="FF0000"/>
                </a:solidFill>
              </a:rPr>
              <a:t>ukuran </a:t>
            </a:r>
            <a:r>
              <a:rPr lang="id-ID" sz="2400" dirty="0">
                <a:solidFill>
                  <a:srgbClr val="FF0000"/>
                </a:solidFill>
              </a:rPr>
              <a:t>data digital </a:t>
            </a:r>
            <a:r>
              <a:rPr lang="id-ID" sz="2400" dirty="0"/>
              <a:t>yang </a:t>
            </a:r>
            <a:r>
              <a:rPr lang="en-US" sz="2400" dirty="0" smtClean="0"/>
              <a:t>di</a:t>
            </a:r>
            <a:r>
              <a:rPr lang="id-ID" sz="2400" dirty="0" smtClean="0"/>
              <a:t>terima </a:t>
            </a:r>
            <a:r>
              <a:rPr lang="id-ID" sz="2400" dirty="0"/>
              <a:t>dari </a:t>
            </a:r>
            <a:r>
              <a:rPr lang="en-US" sz="2400" dirty="0" err="1" smtClean="0">
                <a:solidFill>
                  <a:srgbClr val="FF0000"/>
                </a:solidFill>
              </a:rPr>
              <a:t>hasil</a:t>
            </a:r>
            <a:r>
              <a:rPr lang="id-ID" sz="2400" dirty="0" smtClean="0">
                <a:solidFill>
                  <a:srgbClr val="FF0000"/>
                </a:solidFill>
              </a:rPr>
              <a:t> </a:t>
            </a:r>
            <a:r>
              <a:rPr lang="id-ID" sz="2400" dirty="0">
                <a:solidFill>
                  <a:srgbClr val="FF0000"/>
                </a:solidFill>
              </a:rPr>
              <a:t>konversi </a:t>
            </a:r>
            <a:r>
              <a:rPr lang="id-ID" sz="2400" dirty="0" smtClean="0"/>
              <a:t>analog </a:t>
            </a:r>
            <a:r>
              <a:rPr lang="id-ID" sz="2400" dirty="0"/>
              <a:t>ke </a:t>
            </a:r>
            <a:r>
              <a:rPr lang="id-ID" sz="2400" dirty="0" smtClean="0"/>
              <a:t>digital</a:t>
            </a:r>
            <a:r>
              <a:rPr lang="en-US" sz="2400" dirty="0" smtClean="0"/>
              <a:t>.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sv-SE" sz="2400" dirty="0">
                <a:solidFill>
                  <a:srgbClr val="FF0000"/>
                </a:solidFill>
              </a:rPr>
              <a:t>16 Bit </a:t>
            </a:r>
            <a:r>
              <a:rPr lang="sv-SE" sz="2400" dirty="0" smtClean="0"/>
              <a:t>dan </a:t>
            </a:r>
            <a:r>
              <a:rPr lang="sv-SE" sz="2400" dirty="0">
                <a:solidFill>
                  <a:srgbClr val="FF0000"/>
                </a:solidFill>
              </a:rPr>
              <a:t>24 </a:t>
            </a:r>
            <a:r>
              <a:rPr lang="sv-SE" sz="2400" dirty="0" smtClean="0">
                <a:solidFill>
                  <a:srgbClr val="FF0000"/>
                </a:solidFill>
              </a:rPr>
              <a:t>Bit</a:t>
            </a:r>
            <a:r>
              <a:rPr lang="sv-SE" sz="2400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*Bit </a:t>
            </a:r>
            <a:r>
              <a:rPr lang="en-US" sz="1800" dirty="0"/>
              <a:t>rate </a:t>
            </a:r>
            <a:r>
              <a:rPr lang="en-US" sz="1800" dirty="0" smtClean="0"/>
              <a:t>= </a:t>
            </a:r>
            <a:r>
              <a:rPr lang="en-US" sz="1800" dirty="0" err="1" smtClean="0">
                <a:solidFill>
                  <a:srgbClr val="FF0000"/>
                </a:solidFill>
              </a:rPr>
              <a:t>ukuran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kecepatan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bit </a:t>
            </a:r>
            <a:r>
              <a:rPr lang="en-US" sz="1800" dirty="0" smtClean="0"/>
              <a:t>data.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/>
              <a:t>diukur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Kbps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Mbps</a:t>
            </a:r>
            <a:r>
              <a:rPr lang="en-US" sz="1800" dirty="0" smtClean="0"/>
              <a:t>, </a:t>
            </a:r>
            <a:r>
              <a:rPr lang="en-US" sz="1800" dirty="0" err="1" smtClean="0"/>
              <a:t>dst</a:t>
            </a:r>
            <a:r>
              <a:rPr lang="en-US" sz="1800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n-US" sz="2400" dirty="0" smtClean="0"/>
              <a:t>Bit depth b</a:t>
            </a:r>
            <a:r>
              <a:rPr lang="id-ID" sz="2400" dirty="0" smtClean="0"/>
              <a:t>erpengaruh terhadap </a:t>
            </a:r>
            <a:r>
              <a:rPr lang="id-ID" sz="2400" dirty="0" smtClean="0">
                <a:solidFill>
                  <a:srgbClr val="FF0000"/>
                </a:solidFill>
              </a:rPr>
              <a:t>tingkat intensitas </a:t>
            </a:r>
            <a:r>
              <a:rPr lang="id-ID" sz="2400" dirty="0" smtClean="0"/>
              <a:t>atau </a:t>
            </a:r>
            <a:r>
              <a:rPr lang="id-ID" sz="2400" dirty="0" smtClean="0">
                <a:solidFill>
                  <a:srgbClr val="FF0000"/>
                </a:solidFill>
              </a:rPr>
              <a:t>loudness relatif </a:t>
            </a:r>
            <a:r>
              <a:rPr lang="en-US" sz="2400" dirty="0" smtClean="0"/>
              <a:t>(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kebisingan</a:t>
            </a:r>
            <a:r>
              <a:rPr lang="en-US" sz="2400" dirty="0" smtClean="0"/>
              <a:t>) </a:t>
            </a:r>
            <a:r>
              <a:rPr lang="id-ID" sz="2400" dirty="0" smtClean="0">
                <a:solidFill>
                  <a:srgbClr val="FF0000"/>
                </a:solidFill>
              </a:rPr>
              <a:t>terhadap pendengarn manusia</a:t>
            </a:r>
          </a:p>
          <a:p>
            <a:pPr lvl="2">
              <a:lnSpc>
                <a:spcPct val="160000"/>
              </a:lnSpc>
            </a:pPr>
            <a:r>
              <a:rPr lang="id-ID" sz="2400" dirty="0" smtClean="0"/>
              <a:t>Treshold of hearing – </a:t>
            </a:r>
            <a:r>
              <a:rPr lang="id-ID" sz="2400" dirty="0" smtClean="0">
                <a:solidFill>
                  <a:srgbClr val="FF0000"/>
                </a:solidFill>
              </a:rPr>
              <a:t>0 dB</a:t>
            </a:r>
          </a:p>
          <a:p>
            <a:pPr lvl="2">
              <a:lnSpc>
                <a:spcPct val="160000"/>
              </a:lnSpc>
            </a:pPr>
            <a:r>
              <a:rPr lang="id-ID" sz="2400" dirty="0" smtClean="0"/>
              <a:t>Mesin Jet – 110 s.d 140 dB</a:t>
            </a:r>
          </a:p>
          <a:p>
            <a:pPr lvl="2">
              <a:lnSpc>
                <a:spcPct val="160000"/>
              </a:lnSpc>
            </a:pPr>
            <a:r>
              <a:rPr lang="id-ID" sz="2400" dirty="0" smtClean="0"/>
              <a:t>Busy Road – 100 dB</a:t>
            </a:r>
          </a:p>
        </p:txBody>
      </p:sp>
    </p:spTree>
    <p:extLst>
      <p:ext uri="{BB962C8B-B14F-4D97-AF65-F5344CB8AC3E}">
        <p14:creationId xmlns:p14="http://schemas.microsoft.com/office/powerpoint/2010/main" val="10393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751"/>
            <a:ext cx="10515600" cy="975939"/>
          </a:xfrm>
        </p:spPr>
        <p:txBody>
          <a:bodyPr>
            <a:normAutofit/>
          </a:bodyPr>
          <a:lstStyle/>
          <a:p>
            <a:r>
              <a:rPr lang="id-ID" dirty="0"/>
              <a:t>Bit </a:t>
            </a:r>
            <a:r>
              <a:rPr lang="id-ID" dirty="0" smtClean="0"/>
              <a:t>depth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271"/>
            <a:ext cx="10515600" cy="58091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</a:rPr>
              <a:t>Metode</a:t>
            </a:r>
            <a:r>
              <a:rPr lang="en-US" sz="2400" dirty="0" smtClean="0">
                <a:solidFill>
                  <a:srgbClr val="FF0000"/>
                </a:solidFill>
              </a:rPr>
              <a:t> sampling </a:t>
            </a:r>
            <a:r>
              <a:rPr lang="en-US" sz="2400" dirty="0" smtClean="0"/>
              <a:t>paling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ADC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PCM</a:t>
            </a:r>
            <a:r>
              <a:rPr lang="en-US" sz="2400" dirty="0" smtClean="0"/>
              <a:t> (Pulse-Code Modulation)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Bit </a:t>
            </a:r>
            <a:r>
              <a:rPr lang="en-US" sz="2400" dirty="0"/>
              <a:t>depth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b</a:t>
            </a:r>
            <a:r>
              <a:rPr lang="id-ID" sz="2400" dirty="0"/>
              <a:t>erpengaruh terhadap </a:t>
            </a:r>
            <a:r>
              <a:rPr lang="id-ID" sz="2400" dirty="0" smtClean="0">
                <a:solidFill>
                  <a:srgbClr val="FF0000"/>
                </a:solidFill>
              </a:rPr>
              <a:t>loudness </a:t>
            </a:r>
            <a:r>
              <a:rPr lang="id-ID" sz="2400" dirty="0">
                <a:solidFill>
                  <a:srgbClr val="FF0000"/>
                </a:solidFill>
              </a:rPr>
              <a:t>relatif </a:t>
            </a:r>
            <a:r>
              <a:rPr lang="en-US" sz="2400" dirty="0"/>
              <a:t>(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kebisingan</a:t>
            </a:r>
            <a:r>
              <a:rPr lang="en-US" sz="2400" dirty="0"/>
              <a:t>) </a:t>
            </a:r>
            <a:r>
              <a:rPr lang="en-US" sz="2400" dirty="0" smtClean="0"/>
              <a:t>juga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i="1" dirty="0">
                <a:solidFill>
                  <a:srgbClr val="FF0000"/>
                </a:solidFill>
              </a:rPr>
              <a:t>signal-to-noise ratio</a:t>
            </a:r>
            <a:r>
              <a:rPr lang="en-US" sz="2400" i="1" dirty="0"/>
              <a:t> </a:t>
            </a:r>
            <a:r>
              <a:rPr lang="en-US" sz="2400" dirty="0"/>
              <a:t>(S / N, </a:t>
            </a:r>
            <a:r>
              <a:rPr lang="en-US" sz="2400" dirty="0" err="1"/>
              <a:t>yaitu</a:t>
            </a:r>
            <a:r>
              <a:rPr lang="en-US" sz="2400" dirty="0"/>
              <a:t> ratio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besarnya</a:t>
            </a:r>
            <a:r>
              <a:rPr lang="en-US" sz="2400" dirty="0"/>
              <a:t> signal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besarnya</a:t>
            </a:r>
            <a:r>
              <a:rPr lang="en-US" sz="2400" dirty="0"/>
              <a:t> noise)</a:t>
            </a:r>
            <a:endParaRPr lang="id-ID" sz="24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Pada</a:t>
            </a:r>
            <a:r>
              <a:rPr lang="en-US" sz="2400" dirty="0" smtClean="0"/>
              <a:t> PCM,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/>
              <a:t> </a:t>
            </a:r>
            <a:r>
              <a:rPr lang="en-US" sz="2400" i="1" dirty="0">
                <a:solidFill>
                  <a:srgbClr val="FF0000"/>
                </a:solidFill>
              </a:rPr>
              <a:t>bit depth</a:t>
            </a:r>
            <a:r>
              <a:rPr lang="en-US" sz="2400" dirty="0">
                <a:solidFill>
                  <a:srgbClr val="FF0000"/>
                </a:solidFill>
              </a:rPr>
              <a:t> </a:t>
            </a:r>
            <a:r>
              <a:rPr lang="en-US" sz="2400" dirty="0" smtClean="0">
                <a:solidFill>
                  <a:srgbClr val="FF0000"/>
                </a:solidFill>
              </a:rPr>
              <a:t>1-bit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 / N </a:t>
            </a:r>
            <a:r>
              <a:rPr lang="en-US" sz="2400" dirty="0" err="1" smtClean="0">
                <a:solidFill>
                  <a:srgbClr val="FF0000"/>
                </a:solidFill>
              </a:rPr>
              <a:t>meningkat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6 </a:t>
            </a:r>
            <a:r>
              <a:rPr lang="en-US" sz="2400" dirty="0" err="1" smtClean="0">
                <a:solidFill>
                  <a:srgbClr val="FF0000"/>
                </a:solidFill>
              </a:rPr>
              <a:t>dB</a:t>
            </a:r>
            <a:r>
              <a:rPr lang="en-US" sz="2400" dirty="0" err="1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  <a:endParaRPr lang="en-US" sz="2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d-ID" dirty="0"/>
              <a:t>16 bits per sample menyebabkan 96 dB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d-ID" dirty="0"/>
              <a:t>24 bits per sample menyebabkan 144 dB</a:t>
            </a:r>
            <a:endParaRPr lang="en-US" dirty="0"/>
          </a:p>
          <a:p>
            <a:pPr>
              <a:lnSpc>
                <a:spcPct val="160000"/>
              </a:lnSpc>
            </a:pPr>
            <a:endParaRPr lang="en-US" sz="1900" dirty="0"/>
          </a:p>
          <a:p>
            <a:pPr>
              <a:lnSpc>
                <a:spcPct val="160000"/>
              </a:lnSpc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232416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39990"/>
            <a:ext cx="10515600" cy="1325563"/>
          </a:xfrm>
        </p:spPr>
        <p:txBody>
          <a:bodyPr/>
          <a:lstStyle/>
          <a:p>
            <a:r>
              <a:rPr lang="id-ID" dirty="0" smtClean="0"/>
              <a:t>Bentuk Gelombang Sederhana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69342"/>
            <a:ext cx="10515600" cy="2756649"/>
          </a:xfrm>
        </p:spPr>
        <p:txBody>
          <a:bodyPr/>
          <a:lstStyle/>
          <a:p>
            <a:r>
              <a:rPr lang="id-ID" dirty="0" smtClean="0"/>
              <a:t>Frekuensi menyatakan banyaknya gelombang per detik, dinyatkan dalam Hertz (Hz)</a:t>
            </a:r>
          </a:p>
          <a:p>
            <a:r>
              <a:rPr lang="id-ID" dirty="0" smtClean="0"/>
              <a:t>Periode gelombang merupakan invers dari frekuensi, yaitu </a:t>
            </a:r>
            <a:r>
              <a:rPr lang="id-ID" dirty="0" smtClean="0">
                <a:solidFill>
                  <a:srgbClr val="FF0000"/>
                </a:solidFill>
              </a:rPr>
              <a:t>lamanya waktu</a:t>
            </a:r>
            <a:r>
              <a:rPr lang="id-ID" dirty="0" smtClean="0"/>
              <a:t> untuk sebuah gelombang, dikenal juga dengan </a:t>
            </a:r>
            <a:r>
              <a:rPr lang="id-ID" dirty="0" smtClean="0">
                <a:solidFill>
                  <a:srgbClr val="FF0000"/>
                </a:solidFill>
              </a:rPr>
              <a:t>panjang gelombang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 = 0.5 </a:t>
            </a:r>
            <a:r>
              <a:rPr lang="en-US" dirty="0" err="1" smtClean="0"/>
              <a:t>detik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?</a:t>
            </a:r>
            <a:endParaRPr lang="id-ID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281" y="844646"/>
            <a:ext cx="355282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5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557"/>
          </a:xfrm>
        </p:spPr>
        <p:txBody>
          <a:bodyPr/>
          <a:lstStyle/>
          <a:p>
            <a:r>
              <a:rPr lang="id-ID" dirty="0"/>
              <a:t>Bit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658"/>
            <a:ext cx="10515600" cy="575534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Semakin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tinggi</a:t>
            </a:r>
            <a:r>
              <a:rPr lang="en-US" sz="2200" dirty="0">
                <a:solidFill>
                  <a:srgbClr val="FF0000"/>
                </a:solidFill>
              </a:rPr>
              <a:t> </a:t>
            </a:r>
            <a:r>
              <a:rPr lang="en-US" sz="2200" i="1" dirty="0">
                <a:solidFill>
                  <a:srgbClr val="FF0000"/>
                </a:solidFill>
              </a:rPr>
              <a:t>bit depth</a:t>
            </a:r>
            <a:r>
              <a:rPr lang="en-US" sz="2200" dirty="0"/>
              <a:t>, </a:t>
            </a:r>
            <a:r>
              <a:rPr lang="en-US" sz="2200" dirty="0" err="1">
                <a:solidFill>
                  <a:srgbClr val="FF0000"/>
                </a:solidFill>
              </a:rPr>
              <a:t>kesalahan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kuantisasi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(</a:t>
            </a:r>
            <a:r>
              <a:rPr lang="en-US" sz="2200" dirty="0" err="1"/>
              <a:t>gelombang</a:t>
            </a:r>
            <a:r>
              <a:rPr lang="en-US" sz="2200" dirty="0"/>
              <a:t> </a:t>
            </a:r>
            <a:r>
              <a:rPr lang="en-US" sz="2200" dirty="0" err="1"/>
              <a:t>sinyal</a:t>
            </a:r>
            <a:r>
              <a:rPr lang="en-US" sz="2200" dirty="0"/>
              <a:t> audio)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FF0000"/>
                </a:solidFill>
              </a:rPr>
              <a:t>berkurang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S/N </a:t>
            </a:r>
            <a:r>
              <a:rPr lang="en-US" sz="2200" dirty="0" err="1">
                <a:solidFill>
                  <a:srgbClr val="FF0000"/>
                </a:solidFill>
              </a:rPr>
              <a:t>akan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meningkat</a:t>
            </a:r>
            <a:r>
              <a:rPr lang="en-US" sz="2200" dirty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sebaliknya</a:t>
            </a:r>
            <a:r>
              <a:rPr lang="en-US" sz="22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S/N </a:t>
            </a:r>
            <a:r>
              <a:rPr lang="en-US" sz="2200" dirty="0" err="1" smtClean="0"/>
              <a:t>semakin</a:t>
            </a:r>
            <a:r>
              <a:rPr lang="en-US" sz="2200" dirty="0" smtClean="0"/>
              <a:t> </a:t>
            </a:r>
            <a:r>
              <a:rPr lang="en-US" sz="2200" dirty="0" err="1" smtClean="0"/>
              <a:t>tinggi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kualitas</a:t>
            </a:r>
            <a:r>
              <a:rPr lang="en-US" sz="2200" dirty="0" smtClean="0"/>
              <a:t> </a:t>
            </a:r>
            <a:r>
              <a:rPr lang="en-US" sz="2200" dirty="0" err="1" smtClean="0"/>
              <a:t>semakin</a:t>
            </a:r>
            <a:r>
              <a:rPr lang="en-US" sz="2200" dirty="0" smtClean="0"/>
              <a:t> </a:t>
            </a:r>
            <a:r>
              <a:rPr lang="en-US" sz="2200" dirty="0" err="1" smtClean="0"/>
              <a:t>bagus</a:t>
            </a:r>
            <a:r>
              <a:rPr lang="en-US" sz="2200" dirty="0" smtClean="0"/>
              <a:t> </a:t>
            </a:r>
          </a:p>
          <a:p>
            <a:pPr marL="860425" indent="0">
              <a:lnSpc>
                <a:spcPct val="150000"/>
              </a:lnSpc>
              <a:buNone/>
            </a:pPr>
            <a:r>
              <a:rPr lang="en-US" sz="2200" dirty="0" smtClean="0"/>
              <a:t>SNR (</a:t>
            </a:r>
            <a:r>
              <a:rPr lang="en-US" sz="2200" dirty="0" err="1" smtClean="0"/>
              <a:t>db</a:t>
            </a:r>
            <a:r>
              <a:rPr lang="en-US" sz="2200" dirty="0" smtClean="0"/>
              <a:t>)  	= </a:t>
            </a:r>
            <a:r>
              <a:rPr lang="en-US" sz="2200" dirty="0"/>
              <a:t>10 log </a:t>
            </a:r>
            <a:r>
              <a:rPr lang="en-US" sz="2200" dirty="0" smtClean="0"/>
              <a:t>SNR</a:t>
            </a:r>
            <a:br>
              <a:rPr lang="en-US" sz="2200" dirty="0" smtClean="0"/>
            </a:br>
            <a:r>
              <a:rPr lang="en-US" sz="2200" dirty="0" smtClean="0"/>
              <a:t>			= </a:t>
            </a:r>
            <a:r>
              <a:rPr lang="en-US" sz="2200" dirty="0"/>
              <a:t>10 log (</a:t>
            </a:r>
            <a:r>
              <a:rPr lang="en-US" sz="2200" dirty="0" err="1" smtClean="0"/>
              <a:t>Amplitudo</a:t>
            </a:r>
            <a:r>
              <a:rPr lang="en-US" sz="2200" dirty="0" smtClean="0"/>
              <a:t> signal </a:t>
            </a:r>
            <a:r>
              <a:rPr lang="en-US" sz="2200" dirty="0"/>
              <a:t>/ </a:t>
            </a:r>
            <a:r>
              <a:rPr lang="en-US" sz="2200" dirty="0" err="1" smtClean="0"/>
              <a:t>Amplitudo</a:t>
            </a:r>
            <a:r>
              <a:rPr lang="en-US" sz="2200" dirty="0" smtClean="0"/>
              <a:t> noise)</a:t>
            </a:r>
            <a:r>
              <a:rPr lang="en-US" sz="2200" baseline="30000" dirty="0" smtClean="0"/>
              <a:t>2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			= </a:t>
            </a:r>
            <a:r>
              <a:rPr lang="en-US" sz="2200" dirty="0"/>
              <a:t>20 log (</a:t>
            </a:r>
            <a:r>
              <a:rPr lang="en-US" sz="2200" dirty="0" err="1"/>
              <a:t>Amplitudo</a:t>
            </a:r>
            <a:r>
              <a:rPr lang="en-US" sz="2200" dirty="0"/>
              <a:t> signal / </a:t>
            </a:r>
            <a:r>
              <a:rPr lang="en-US" sz="2200" dirty="0" err="1"/>
              <a:t>Amplitudo</a:t>
            </a:r>
            <a:r>
              <a:rPr lang="en-US" sz="2200" dirty="0"/>
              <a:t> noise)</a:t>
            </a:r>
          </a:p>
          <a:p>
            <a:pPr marL="806450" indent="0">
              <a:lnSpc>
                <a:spcPct val="150000"/>
              </a:lnSpc>
              <a:buNone/>
            </a:pPr>
            <a:r>
              <a:rPr lang="en-US" sz="2200" dirty="0" err="1" smtClean="0"/>
              <a:t>Contoh</a:t>
            </a:r>
            <a:r>
              <a:rPr lang="en-US" sz="2200" dirty="0" smtClean="0"/>
              <a:t> : </a:t>
            </a:r>
          </a:p>
          <a:p>
            <a:pPr marL="1089025" indent="-282575">
              <a:lnSpc>
                <a:spcPct val="150000"/>
              </a:lnSpc>
            </a:pPr>
            <a:r>
              <a:rPr lang="en-US" sz="2200" dirty="0" err="1" smtClean="0"/>
              <a:t>Amplitudo</a:t>
            </a:r>
            <a:r>
              <a:rPr lang="en-US" sz="2200" dirty="0" smtClean="0"/>
              <a:t> signal = 300</a:t>
            </a:r>
            <a:r>
              <a:rPr lang="en-US" sz="2200" dirty="0"/>
              <a:t>; </a:t>
            </a:r>
            <a:r>
              <a:rPr lang="en-US" sz="2200" dirty="0" err="1"/>
              <a:t>Amplitudo</a:t>
            </a:r>
            <a:r>
              <a:rPr lang="en-US" sz="2200" dirty="0"/>
              <a:t> </a:t>
            </a:r>
            <a:r>
              <a:rPr lang="en-US" sz="2200" dirty="0" smtClean="0"/>
              <a:t>noise = 30</a:t>
            </a:r>
          </a:p>
          <a:p>
            <a:pPr marL="1089025" indent="-282575">
              <a:lnSpc>
                <a:spcPct val="150000"/>
              </a:lnSpc>
            </a:pPr>
            <a:r>
              <a:rPr lang="en-US" sz="2200" dirty="0" err="1"/>
              <a:t>Amplitudo</a:t>
            </a:r>
            <a:r>
              <a:rPr lang="en-US" sz="2200" dirty="0"/>
              <a:t> signal = 300; </a:t>
            </a:r>
            <a:r>
              <a:rPr lang="en-US" sz="2200" dirty="0" err="1"/>
              <a:t>Amplitudo</a:t>
            </a:r>
            <a:r>
              <a:rPr lang="en-US" sz="2200" dirty="0"/>
              <a:t> noise = </a:t>
            </a:r>
            <a:r>
              <a:rPr lang="en-US" sz="2200" dirty="0" smtClean="0"/>
              <a:t>100</a:t>
            </a:r>
          </a:p>
          <a:p>
            <a:pPr marL="228600" lvl="1">
              <a:lnSpc>
                <a:spcPct val="150000"/>
              </a:lnSpc>
            </a:pPr>
            <a:r>
              <a:rPr lang="en-US" sz="2200" i="1" dirty="0" smtClean="0"/>
              <a:t>bit </a:t>
            </a:r>
            <a:r>
              <a:rPr lang="en-US" sz="2200" i="1" dirty="0"/>
              <a:t>depth</a:t>
            </a:r>
            <a:r>
              <a:rPr lang="en-US" sz="2200" dirty="0"/>
              <a:t> 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FF0000"/>
                </a:solidFill>
              </a:rPr>
              <a:t>menentukan</a:t>
            </a:r>
            <a:r>
              <a:rPr lang="en-US" sz="2200" dirty="0">
                <a:solidFill>
                  <a:srgbClr val="FF0000"/>
                </a:solidFill>
              </a:rPr>
              <a:t> </a:t>
            </a:r>
            <a:r>
              <a:rPr lang="en-US" sz="2200" i="1" dirty="0" err="1">
                <a:solidFill>
                  <a:srgbClr val="FF0000"/>
                </a:solidFill>
              </a:rPr>
              <a:t>Dinamic</a:t>
            </a:r>
            <a:r>
              <a:rPr lang="en-US" sz="2200" i="1" dirty="0">
                <a:solidFill>
                  <a:srgbClr val="FF0000"/>
                </a:solidFill>
              </a:rPr>
              <a:t> Range </a:t>
            </a:r>
            <a:r>
              <a:rPr lang="en-US" sz="2200" i="1" dirty="0" smtClean="0"/>
              <a:t>(</a:t>
            </a:r>
            <a:r>
              <a:rPr lang="en-US" sz="2200" dirty="0" err="1">
                <a:solidFill>
                  <a:srgbClr val="000000"/>
                </a:solidFill>
                <a:ea typeface="MS Gothic" pitchFamily="2"/>
                <a:cs typeface="Tahoma" pitchFamily="2"/>
              </a:rPr>
              <a:t>Perbedaan</a:t>
            </a:r>
            <a:r>
              <a:rPr lang="en-US" sz="2200" dirty="0">
                <a:solidFill>
                  <a:srgbClr val="000000"/>
                </a:solidFill>
                <a:ea typeface="MS Gothic" pitchFamily="2"/>
                <a:cs typeface="Tahoma" pitchFamily="2"/>
              </a:rPr>
              <a:t> (</a:t>
            </a:r>
            <a:r>
              <a:rPr lang="en-US" sz="2200" dirty="0" err="1">
                <a:solidFill>
                  <a:srgbClr val="000000"/>
                </a:solidFill>
                <a:ea typeface="MS Gothic" pitchFamily="2"/>
                <a:cs typeface="Tahoma" pitchFamily="2"/>
              </a:rPr>
              <a:t>selisih</a:t>
            </a:r>
            <a:r>
              <a:rPr lang="en-US" sz="2200" dirty="0">
                <a:solidFill>
                  <a:srgbClr val="000000"/>
                </a:solidFill>
                <a:ea typeface="MS Gothic" pitchFamily="2"/>
                <a:cs typeface="Tahoma" pitchFamily="2"/>
              </a:rPr>
              <a:t>) </a:t>
            </a:r>
            <a:r>
              <a:rPr lang="en-US" sz="2200" dirty="0" err="1">
                <a:solidFill>
                  <a:srgbClr val="000000"/>
                </a:solidFill>
                <a:ea typeface="MS Gothic" pitchFamily="2"/>
                <a:cs typeface="Tahoma" pitchFamily="2"/>
              </a:rPr>
              <a:t>antara</a:t>
            </a:r>
            <a:r>
              <a:rPr lang="en-US" sz="2200" dirty="0">
                <a:solidFill>
                  <a:srgbClr val="000000"/>
                </a:solidFill>
                <a:ea typeface="MS Gothic" pitchFamily="2"/>
                <a:cs typeface="Tahoma" pitchFamily="2"/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signal </a:t>
            </a:r>
            <a:r>
              <a:rPr lang="en-US" sz="2200" dirty="0" err="1">
                <a:solidFill>
                  <a:srgbClr val="FF0000"/>
                </a:solidFill>
              </a:rPr>
              <a:t>tertinggi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signal </a:t>
            </a:r>
            <a:r>
              <a:rPr lang="en-US" sz="2200" dirty="0" err="1">
                <a:solidFill>
                  <a:srgbClr val="FF0000"/>
                </a:solidFill>
              </a:rPr>
              <a:t>terendah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yang </a:t>
            </a:r>
            <a:r>
              <a:rPr lang="en-US" sz="2200" dirty="0" err="1"/>
              <a:t>mampu</a:t>
            </a:r>
            <a:r>
              <a:rPr lang="en-US" sz="2200" dirty="0"/>
              <a:t> di </a:t>
            </a:r>
            <a:r>
              <a:rPr lang="en-US" sz="2200" dirty="0" err="1"/>
              <a:t>rekam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pun </a:t>
            </a:r>
            <a:r>
              <a:rPr lang="en-US" sz="2200" dirty="0" err="1"/>
              <a:t>diolah</a:t>
            </a:r>
            <a:r>
              <a:rPr lang="en-US" sz="2200" dirty="0" smtClean="0"/>
              <a:t>)</a:t>
            </a:r>
            <a:endParaRPr lang="id-ID" sz="2200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751"/>
            <a:ext cx="10515600" cy="975939"/>
          </a:xfrm>
        </p:spPr>
        <p:txBody>
          <a:bodyPr>
            <a:normAutofit fontScale="90000"/>
          </a:bodyPr>
          <a:lstStyle/>
          <a:p>
            <a:pPr>
              <a:lnSpc>
                <a:spcPct val="160000"/>
              </a:lnSpc>
            </a:pPr>
            <a:r>
              <a:rPr lang="id-ID" dirty="0"/>
              <a:t>Raw Data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7" y="712694"/>
            <a:ext cx="11362765" cy="5809129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sv-SE" sz="2400" dirty="0" smtClean="0"/>
              <a:t>Ukuran </a:t>
            </a:r>
            <a:r>
              <a:rPr lang="sv-SE" sz="2400" dirty="0"/>
              <a:t>kecepatan bit </a:t>
            </a:r>
            <a:r>
              <a:rPr lang="sv-SE" sz="2400" dirty="0" smtClean="0"/>
              <a:t>data, </a:t>
            </a:r>
            <a:r>
              <a:rPr lang="sv-SE" sz="2400" dirty="0"/>
              <a:t>dihitung dalam bit per </a:t>
            </a:r>
            <a:r>
              <a:rPr lang="sv-SE" sz="2400" dirty="0" smtClean="0"/>
              <a:t>detik</a:t>
            </a:r>
            <a:endParaRPr lang="en-US" sz="2400" dirty="0" smtClean="0"/>
          </a:p>
          <a:p>
            <a:pPr>
              <a:lnSpc>
                <a:spcPct val="160000"/>
              </a:lnSpc>
            </a:pPr>
            <a:r>
              <a:rPr lang="id-ID" sz="2400" dirty="0" smtClean="0"/>
              <a:t>Dihitung berdasarkan frekuensi sampling, bit depth</a:t>
            </a:r>
            <a:endParaRPr lang="en-US" sz="2400" dirty="0" smtClean="0"/>
          </a:p>
          <a:p>
            <a:pPr>
              <a:lnSpc>
                <a:spcPct val="160000"/>
              </a:lnSpc>
            </a:pPr>
            <a:r>
              <a:rPr lang="en-US" sz="2400" dirty="0" err="1"/>
              <a:t>Suara</a:t>
            </a:r>
            <a:r>
              <a:rPr lang="en-US" sz="2400" dirty="0"/>
              <a:t> stereo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smtClean="0"/>
              <a:t>channel , </a:t>
            </a:r>
            <a:r>
              <a:rPr lang="en-US" sz="2400" dirty="0" err="1" smtClean="0"/>
              <a:t>suara</a:t>
            </a:r>
            <a:r>
              <a:rPr lang="en-US" sz="2400" dirty="0" smtClean="0"/>
              <a:t> </a:t>
            </a:r>
            <a:r>
              <a:rPr lang="en-US" sz="2400" dirty="0"/>
              <a:t>Mono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channel</a:t>
            </a:r>
            <a:endParaRPr lang="en-US" sz="2400" dirty="0"/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id-ID" sz="2400" dirty="0"/>
              <a:t>raw data rate untuk </a:t>
            </a:r>
            <a:r>
              <a:rPr lang="en-US" sz="2400" dirty="0"/>
              <a:t>audio </a:t>
            </a:r>
            <a:r>
              <a:rPr lang="en-US" sz="2400" dirty="0" smtClean="0"/>
              <a:t>mono </a:t>
            </a:r>
            <a:r>
              <a:rPr lang="en-US" sz="2400" dirty="0" err="1" smtClean="0"/>
              <a:t>berdurasi</a:t>
            </a:r>
            <a:r>
              <a:rPr lang="en-US" sz="2400" dirty="0" smtClean="0"/>
              <a:t> </a:t>
            </a:r>
            <a:r>
              <a:rPr lang="en-US" sz="2400" dirty="0"/>
              <a:t>2 </a:t>
            </a:r>
            <a:r>
              <a:rPr lang="en-US" sz="2400" dirty="0" err="1"/>
              <a:t>menit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id-ID" sz="2400" dirty="0"/>
              <a:t>Blu-ray dan bit depth 16 bits per sample</a:t>
            </a:r>
            <a:r>
              <a:rPr lang="en-US" sz="2400" dirty="0" smtClean="0"/>
              <a:t>?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id-ID" sz="2400" dirty="0"/>
              <a:t>Blu-ray: 48 </a:t>
            </a:r>
            <a:r>
              <a:rPr lang="id-ID" sz="2400" dirty="0" smtClean="0"/>
              <a:t>kHz</a:t>
            </a:r>
            <a:endParaRPr lang="en-US" sz="24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 smtClean="0"/>
              <a:t>1  x  120 s  x  48000 Hz  x  16 bps  =  92 </a:t>
            </a:r>
            <a:r>
              <a:rPr lang="en-US" sz="2400" dirty="0" err="1" smtClean="0"/>
              <a:t>Mbits</a:t>
            </a:r>
            <a:r>
              <a:rPr lang="en-US" sz="2400" dirty="0" smtClean="0"/>
              <a:t> / second</a:t>
            </a:r>
            <a:endParaRPr lang="id-ID" sz="2400" dirty="0"/>
          </a:p>
          <a:p>
            <a:pPr marL="0" indent="0">
              <a:lnSpc>
                <a:spcPct val="160000"/>
              </a:lnSpc>
              <a:buNone/>
            </a:pPr>
            <a:endParaRPr lang="en-US" sz="2400" dirty="0"/>
          </a:p>
          <a:p>
            <a:pPr marL="0" indent="0">
              <a:lnSpc>
                <a:spcPct val="16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02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Raw Data Rate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err="1" smtClean="0"/>
              <a:t>Untuk</a:t>
            </a:r>
            <a:r>
              <a:rPr lang="en-US" dirty="0" smtClean="0"/>
              <a:t> recording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 CD </a:t>
            </a:r>
            <a:r>
              <a:rPr lang="en-US" dirty="0" err="1"/>
              <a:t>sepanjang</a:t>
            </a:r>
            <a:r>
              <a:rPr lang="en-US" dirty="0"/>
              <a:t> 70 </a:t>
            </a:r>
            <a:r>
              <a:rPr lang="en-US" dirty="0" smtClean="0"/>
              <a:t>minutes,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bit </a:t>
            </a:r>
            <a:r>
              <a:rPr lang="id-ID" dirty="0"/>
              <a:t>depth 16 bits per sample </a:t>
            </a:r>
            <a:r>
              <a:rPr lang="en-US" dirty="0" err="1" smtClean="0"/>
              <a:t>dan</a:t>
            </a:r>
            <a:r>
              <a:rPr lang="en-US" dirty="0" smtClean="0"/>
              <a:t> audio stereo,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file (</a:t>
            </a:r>
            <a:r>
              <a:rPr lang="en-US" dirty="0" err="1" smtClean="0"/>
              <a:t>dalam</a:t>
            </a:r>
            <a:r>
              <a:rPr lang="en-US" dirty="0" smtClean="0"/>
              <a:t> Byte) yang </a:t>
            </a:r>
            <a:r>
              <a:rPr lang="en-US" dirty="0" err="1" smtClean="0"/>
              <a:t>dihasilkan</a:t>
            </a:r>
            <a:r>
              <a:rPr lang="en-US" dirty="0" smtClean="0"/>
              <a:t> 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08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Raw Data Rate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err="1" smtClean="0"/>
              <a:t>Untuk</a:t>
            </a:r>
            <a:r>
              <a:rPr lang="en-US" dirty="0" smtClean="0"/>
              <a:t> recording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 CD </a:t>
            </a:r>
            <a:r>
              <a:rPr lang="en-US" dirty="0" err="1"/>
              <a:t>sepanjang</a:t>
            </a:r>
            <a:r>
              <a:rPr lang="en-US" dirty="0"/>
              <a:t> 70 </a:t>
            </a:r>
            <a:r>
              <a:rPr lang="en-US" dirty="0" smtClean="0"/>
              <a:t>minutes,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bit </a:t>
            </a:r>
            <a:r>
              <a:rPr lang="id-ID" dirty="0"/>
              <a:t>depth 16 bits per sample </a:t>
            </a:r>
            <a:r>
              <a:rPr lang="en-US" dirty="0" err="1" smtClean="0"/>
              <a:t>dan</a:t>
            </a:r>
            <a:r>
              <a:rPr lang="en-US" dirty="0" smtClean="0"/>
              <a:t> audio stereo,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file (</a:t>
            </a:r>
            <a:r>
              <a:rPr lang="en-US" dirty="0" err="1" smtClean="0"/>
              <a:t>dalam</a:t>
            </a:r>
            <a:r>
              <a:rPr lang="en-US" dirty="0" smtClean="0"/>
              <a:t> Byte) yang </a:t>
            </a:r>
            <a:r>
              <a:rPr lang="en-US" dirty="0" err="1" smtClean="0"/>
              <a:t>dihasilkan</a:t>
            </a:r>
            <a:r>
              <a:rPr lang="en-US" dirty="0" smtClean="0"/>
              <a:t> ?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id-ID" dirty="0"/>
              <a:t>CD Audio 44.1 kHz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sv-SE" dirty="0" smtClean="0"/>
              <a:t>44100 </a:t>
            </a:r>
            <a:r>
              <a:rPr lang="sv-SE" dirty="0"/>
              <a:t>x 16 x 2 x 4200 / 8 = 740880000 </a:t>
            </a:r>
            <a:r>
              <a:rPr lang="sv-SE" dirty="0" smtClean="0"/>
              <a:t>Bytes </a:t>
            </a:r>
            <a:r>
              <a:rPr lang="sv-SE" smtClean="0"/>
              <a:t>= 706.55 </a:t>
            </a:r>
            <a:r>
              <a:rPr lang="sv-SE" dirty="0" smtClean="0"/>
              <a:t>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4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Frekuensi Suara Musik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2751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Nada dasar dari suara musik didasarkan pada nada A dengan frekuensi 440 Hz </a:t>
            </a:r>
          </a:p>
          <a:p>
            <a:r>
              <a:rPr lang="id-ID" dirty="0" smtClean="0"/>
              <a:t>Untuk frekuensi nada-nada yang lain dihitung menggunakan rumus berikut:</a:t>
            </a:r>
          </a:p>
          <a:p>
            <a:endParaRPr lang="id-ID" dirty="0" smtClean="0"/>
          </a:p>
          <a:p>
            <a:endParaRPr lang="id-ID" dirty="0"/>
          </a:p>
          <a:p>
            <a:r>
              <a:rPr lang="id-ID" dirty="0" smtClean="0"/>
              <a:t>Dimana :</a:t>
            </a:r>
          </a:p>
          <a:p>
            <a:pPr marL="0" indent="0">
              <a:buNone/>
            </a:pPr>
            <a:r>
              <a:rPr lang="id-ID" dirty="0" smtClean="0"/>
              <a:t>	f  = Frekuensi dari nada-nada yang lain</a:t>
            </a:r>
          </a:p>
          <a:p>
            <a:pPr marL="0" indent="0">
              <a:buNone/>
            </a:pPr>
            <a:r>
              <a:rPr lang="id-ID" dirty="0" smtClean="0"/>
              <a:t>	n = langkah (dalam 1 oktaf) dari nada-nada yang akan di cari.</a:t>
            </a:r>
          </a:p>
          <a:p>
            <a:pPr marL="0" indent="0">
              <a:buNone/>
            </a:pPr>
            <a:r>
              <a:rPr lang="id-ID" dirty="0" smtClean="0"/>
              <a:t>	12 = jumlah oktaf  ( C, C#, D, D#, E, F, F#, G, G#, A, A#, B)</a:t>
            </a:r>
          </a:p>
          <a:p>
            <a:r>
              <a:rPr lang="id-ID" dirty="0" smtClean="0"/>
              <a:t>Sebagai contoh,  untuk mencari frekuensi nada F, maka n = −4, untuk mencari frekuensi nada B, maka n = 2. 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9937" y="3054442"/>
            <a:ext cx="44100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7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Frekuensi Suara Musik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2751"/>
          </a:xfrm>
        </p:spPr>
        <p:txBody>
          <a:bodyPr>
            <a:normAutofit/>
          </a:bodyPr>
          <a:lstStyle/>
          <a:p>
            <a:r>
              <a:rPr lang="id-ID" dirty="0" smtClean="0"/>
              <a:t>Hitung frekuensi nada F dan B!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Jawab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frekuensi </a:t>
            </a:r>
            <a:r>
              <a:rPr lang="id-ID" dirty="0"/>
              <a:t>nada F, maka n = −</a:t>
            </a:r>
            <a:r>
              <a:rPr lang="id-ID" dirty="0" smtClean="0"/>
              <a:t>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f-F = 440 x 2^(-4/12) Hz = 349.22 Hz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/>
              <a:t>frekuensi nada </a:t>
            </a:r>
            <a:r>
              <a:rPr lang="en-US" dirty="0" smtClean="0"/>
              <a:t>B</a:t>
            </a:r>
            <a:r>
              <a:rPr lang="id-ID" dirty="0" smtClean="0"/>
              <a:t>, </a:t>
            </a:r>
            <a:r>
              <a:rPr lang="id-ID" dirty="0"/>
              <a:t>maka n = </a:t>
            </a:r>
            <a:r>
              <a:rPr lang="en-US" dirty="0"/>
              <a:t>2</a:t>
            </a:r>
            <a:br>
              <a:rPr lang="en-US" dirty="0"/>
            </a:br>
            <a:r>
              <a:rPr lang="en-US" dirty="0" smtClean="0"/>
              <a:t>f-B </a:t>
            </a:r>
            <a:r>
              <a:rPr lang="en-US" dirty="0"/>
              <a:t>= 440 x 2</a:t>
            </a:r>
            <a:r>
              <a:rPr lang="en-US" dirty="0" smtClean="0"/>
              <a:t>^(2/12</a:t>
            </a:r>
            <a:r>
              <a:rPr lang="en-US" dirty="0"/>
              <a:t>) Hz = </a:t>
            </a:r>
            <a:r>
              <a:rPr lang="en-US" dirty="0" smtClean="0"/>
              <a:t>493.88 </a:t>
            </a:r>
            <a:r>
              <a:rPr lang="en-US" dirty="0"/>
              <a:t>Hz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914" y="2503113"/>
            <a:ext cx="44100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Frekuensi Suara Musik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680" y="2573711"/>
            <a:ext cx="4999455" cy="34371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1690688"/>
            <a:ext cx="1051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Setiap kenaikan 1 oktaf nada, maka frekuensinya menjadi dua kali lipat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Sinyal Sinus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Sinyal sinus sederhana dinyatakan dalam bentuk:</a:t>
            </a:r>
          </a:p>
          <a:p>
            <a:pPr marL="0" indent="0" algn="ctr">
              <a:buNone/>
            </a:pPr>
            <a:r>
              <a:rPr lang="id-ID" dirty="0" smtClean="0"/>
              <a:t>y </a:t>
            </a:r>
            <a:r>
              <a:rPr lang="id-ID" dirty="0"/>
              <a:t>= A sin (2</a:t>
            </a:r>
            <a:r>
              <a:rPr lang="el-GR" dirty="0"/>
              <a:t>π</a:t>
            </a:r>
            <a:r>
              <a:rPr lang="id-ID" dirty="0"/>
              <a:t>ft + </a:t>
            </a:r>
            <a:r>
              <a:rPr lang="el-GR" dirty="0"/>
              <a:t>φ)</a:t>
            </a:r>
          </a:p>
          <a:p>
            <a:r>
              <a:rPr lang="id-ID" dirty="0"/>
              <a:t>A = Amplitudo</a:t>
            </a:r>
          </a:p>
          <a:p>
            <a:r>
              <a:rPr lang="id-ID" dirty="0"/>
              <a:t>f = frekuensi</a:t>
            </a:r>
          </a:p>
          <a:p>
            <a:r>
              <a:rPr lang="id-ID" dirty="0"/>
              <a:t>t = waktu (dalam detik</a:t>
            </a:r>
            <a:r>
              <a:rPr lang="id-ID" dirty="0" smtClean="0"/>
              <a:t>) atau indeks sample</a:t>
            </a:r>
            <a:endParaRPr lang="id-ID" dirty="0"/>
          </a:p>
          <a:p>
            <a:r>
              <a:rPr lang="el-GR" dirty="0"/>
              <a:t>φ = </a:t>
            </a:r>
            <a:r>
              <a:rPr lang="id-ID" dirty="0"/>
              <a:t>fase sinyal</a:t>
            </a:r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8401" y="2656199"/>
            <a:ext cx="2983297" cy="19310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402" y="136525"/>
            <a:ext cx="2983297" cy="2393855"/>
          </a:xfrm>
          <a:prstGeom prst="rect">
            <a:avLst/>
          </a:prstGeom>
        </p:spPr>
      </p:pic>
      <p:pic>
        <p:nvPicPr>
          <p:cNvPr id="2054" name="Picture 6" descr="Image resu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401" y="4713025"/>
            <a:ext cx="2964211" cy="2069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73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Hubungan antara Amplitudo, Frekuensi, Fas</a:t>
            </a:r>
            <a:r>
              <a:rPr lang="en-US" dirty="0" smtClean="0"/>
              <a:t>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Apa pengaruh perubahan amplitudo, frekuensi, dan fasa pada gelombang ini?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667" y="2918570"/>
            <a:ext cx="4168309" cy="283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60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pengaruh perubahan amplitudo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i="1" dirty="0" err="1" smtClean="0"/>
              <a:t>Kuat</a:t>
            </a:r>
            <a:r>
              <a:rPr lang="en-US" b="1" i="1" dirty="0" smtClean="0"/>
              <a:t> </a:t>
            </a:r>
            <a:r>
              <a:rPr lang="en-US" b="1" i="1" dirty="0" err="1"/>
              <a:t>Bunyi</a:t>
            </a:r>
            <a:r>
              <a:rPr lang="en-US" b="1" i="1" dirty="0"/>
              <a:t> (</a:t>
            </a:r>
            <a:r>
              <a:rPr lang="en-US" b="1" i="1" dirty="0" err="1"/>
              <a:t>Intensitas</a:t>
            </a:r>
            <a:r>
              <a:rPr lang="en-US" b="1" i="1" dirty="0"/>
              <a:t> </a:t>
            </a:r>
            <a:r>
              <a:rPr lang="en-US" b="1" i="1" dirty="0" err="1"/>
              <a:t>Bunyi</a:t>
            </a:r>
            <a:r>
              <a:rPr lang="en-US" b="1" i="1" dirty="0"/>
              <a:t>)</a:t>
            </a:r>
            <a:r>
              <a:rPr lang="en-US" i="1" dirty="0"/>
              <a:t> 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lemahnya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 smtClean="0"/>
              <a:t>terdengar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rgbClr val="FF0000"/>
                </a:solidFill>
              </a:rPr>
              <a:t>Kuat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bunyi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amplitude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besar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amplitudo</a:t>
            </a:r>
            <a:r>
              <a:rPr lang="en-US" dirty="0"/>
              <a:t> </a:t>
            </a:r>
            <a:r>
              <a:rPr lang="en-US" dirty="0" err="1"/>
              <a:t>getaran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semakin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keras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bunyi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873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pengaruh perubahan </a:t>
            </a:r>
            <a:r>
              <a:rPr lang="id-ID" dirty="0" smtClean="0"/>
              <a:t>frekuensi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/>
              <a:t>Kualitas</a:t>
            </a:r>
            <a:r>
              <a:rPr lang="en-US" b="1" dirty="0"/>
              <a:t> </a:t>
            </a:r>
            <a:r>
              <a:rPr lang="en-US" b="1" dirty="0" err="1"/>
              <a:t>Bunyi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Timbre</a:t>
            </a:r>
            <a:endParaRPr lang="en-US" dirty="0"/>
          </a:p>
          <a:p>
            <a:r>
              <a:rPr lang="en-US" dirty="0" err="1" smtClean="0"/>
              <a:t>contoh</a:t>
            </a:r>
            <a:r>
              <a:rPr lang="en-US" dirty="0"/>
              <a:t>, nada </a:t>
            </a:r>
            <a:r>
              <a:rPr lang="en-US" dirty="0" err="1"/>
              <a:t>suling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nada </a:t>
            </a:r>
            <a:r>
              <a:rPr lang="en-US" dirty="0" err="1"/>
              <a:t>terompet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yang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 smtClean="0"/>
              <a:t>bunyinya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Marsene</a:t>
            </a:r>
            <a:r>
              <a:rPr lang="en-US" b="1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Marsenne</a:t>
            </a:r>
            <a:r>
              <a:rPr lang="en-US" dirty="0"/>
              <a:t>, </a:t>
            </a:r>
            <a:r>
              <a:rPr lang="en-US" dirty="0" err="1"/>
              <a:t>faktor‑faktor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alamiah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senar</a:t>
            </a:r>
            <a:r>
              <a:rPr lang="en-US" dirty="0"/>
              <a:t>, </a:t>
            </a:r>
            <a:r>
              <a:rPr lang="en-US" dirty="0" err="1"/>
              <a:t>dawai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kawat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i="1" dirty="0" err="1"/>
              <a:t>panjang</a:t>
            </a:r>
            <a:r>
              <a:rPr lang="en-US" i="1" dirty="0"/>
              <a:t> </a:t>
            </a:r>
            <a:r>
              <a:rPr lang="en-US" i="1" dirty="0" err="1"/>
              <a:t>senar</a:t>
            </a:r>
            <a:r>
              <a:rPr lang="en-US" i="1" dirty="0"/>
              <a:t>; 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senarnya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 smtClean="0"/>
              <a:t>frekuensinya</a:t>
            </a:r>
            <a:r>
              <a:rPr lang="en-US" dirty="0"/>
              <a:t>.</a:t>
            </a:r>
          </a:p>
          <a:p>
            <a:r>
              <a:rPr lang="en-US" i="1" dirty="0" err="1"/>
              <a:t>luas</a:t>
            </a:r>
            <a:r>
              <a:rPr lang="en-US" i="1" dirty="0"/>
              <a:t> </a:t>
            </a:r>
            <a:r>
              <a:rPr lang="en-US" i="1" dirty="0" err="1"/>
              <a:t>penampang</a:t>
            </a:r>
            <a:r>
              <a:rPr lang="en-US" i="1" dirty="0"/>
              <a:t> </a:t>
            </a:r>
            <a:r>
              <a:rPr lang="en-US" i="1" dirty="0" err="1"/>
              <a:t>senar</a:t>
            </a:r>
            <a:r>
              <a:rPr lang="en-US" i="1" dirty="0"/>
              <a:t>; 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 </a:t>
            </a:r>
            <a:r>
              <a:rPr lang="en-US" dirty="0" err="1"/>
              <a:t>senarnya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 smtClean="0"/>
              <a:t>frekuensinya</a:t>
            </a:r>
            <a:r>
              <a:rPr lang="en-US" dirty="0"/>
              <a:t>.</a:t>
            </a:r>
          </a:p>
          <a:p>
            <a:r>
              <a:rPr lang="en-US" i="1" dirty="0" err="1"/>
              <a:t>tegangan</a:t>
            </a:r>
            <a:r>
              <a:rPr lang="en-US" i="1" dirty="0"/>
              <a:t> </a:t>
            </a:r>
            <a:r>
              <a:rPr lang="en-US" i="1" dirty="0" err="1"/>
              <a:t>senar</a:t>
            </a:r>
            <a:r>
              <a:rPr lang="en-US" i="1" dirty="0"/>
              <a:t>; 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tegang</a:t>
            </a:r>
            <a:r>
              <a:rPr lang="en-US" dirty="0"/>
              <a:t> (</a:t>
            </a:r>
            <a:r>
              <a:rPr lang="en-US" dirty="0" err="1"/>
              <a:t>ken­cang</a:t>
            </a:r>
            <a:r>
              <a:rPr lang="en-US" dirty="0"/>
              <a:t>) </a:t>
            </a:r>
            <a:r>
              <a:rPr lang="en-US" dirty="0" err="1"/>
              <a:t>senarnya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 smtClean="0"/>
              <a:t>fre­kuensinya</a:t>
            </a:r>
            <a:r>
              <a:rPr lang="en-US" dirty="0"/>
              <a:t>.</a:t>
            </a:r>
          </a:p>
          <a:p>
            <a:r>
              <a:rPr lang="en-US" i="1" dirty="0" err="1"/>
              <a:t>massa</a:t>
            </a:r>
            <a:r>
              <a:rPr lang="en-US" i="1" dirty="0"/>
              <a:t> </a:t>
            </a:r>
            <a:r>
              <a:rPr lang="en-US" i="1" dirty="0" err="1"/>
              <a:t>jenis</a:t>
            </a:r>
            <a:r>
              <a:rPr lang="en-US" i="1" dirty="0"/>
              <a:t> </a:t>
            </a:r>
            <a:r>
              <a:rPr lang="en-US" i="1" dirty="0" err="1"/>
              <a:t>senar</a:t>
            </a:r>
            <a:r>
              <a:rPr lang="en-US" i="1" dirty="0"/>
              <a:t>; 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senar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frekuensinya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52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753" y="-159308"/>
            <a:ext cx="10515600" cy="1325563"/>
          </a:xfrm>
        </p:spPr>
        <p:txBody>
          <a:bodyPr/>
          <a:lstStyle/>
          <a:p>
            <a:r>
              <a:rPr lang="id-ID" dirty="0"/>
              <a:t>pengaruh perubahan </a:t>
            </a:r>
            <a:r>
              <a:rPr lang="en-US" dirty="0" err="1" smtClean="0"/>
              <a:t>fasa</a:t>
            </a:r>
            <a:endParaRPr lang="id-ID" dirty="0"/>
          </a:p>
        </p:txBody>
      </p:sp>
      <p:pic>
        <p:nvPicPr>
          <p:cNvPr id="1026" name="Picture 2" descr="http://elektronika-dasar.web.id/wp-content/uploads/2012/05/Ilustrasi-Gelombang-Suara-Yang-Bercampu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215" y="1045857"/>
            <a:ext cx="5855915" cy="304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7482" y="4090933"/>
            <a:ext cx="10753165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Gelombang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suara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fasa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sama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dijumlahkan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menghasilkan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gelombang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lebih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kuat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Gelombang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suara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fasa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berlawanan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tertinggal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180°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masing-masing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dijumlahkan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menghasilkan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nol.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banyak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dijumpai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pada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kerja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piranti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penundaan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nois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Gelombang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suara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mempunyai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hubungan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fasa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bervariasi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menghasilkan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pengaruh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suara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berbeda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</a:rPr>
              <a:t>Read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more at: 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hlinkClick r:id="rId3"/>
              </a:rPr>
              <a:t>http://elektronika-dasar.web.id/frekuensi-periode-dan-fasa-gelombang-listrik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hlinkClick r:id="rId3"/>
              </a:rPr>
              <a:t>/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38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753" y="-159308"/>
            <a:ext cx="10515600" cy="1325563"/>
          </a:xfrm>
        </p:spPr>
        <p:txBody>
          <a:bodyPr/>
          <a:lstStyle/>
          <a:p>
            <a:r>
              <a:rPr lang="id-ID" dirty="0"/>
              <a:t>pengaruh perubahan </a:t>
            </a:r>
            <a:r>
              <a:rPr lang="en-US" dirty="0" err="1" smtClean="0"/>
              <a:t>fasa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5894"/>
            <a:ext cx="4634753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noise cancelling headphone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Headphone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microphone yang </a:t>
            </a:r>
            <a:r>
              <a:rPr lang="en-US" sz="1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menangkap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noise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direproduksi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speaker headphone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Phase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demikian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suara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noise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bertabrakan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suara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noise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berlawanan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menghilangkan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suara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noise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telinga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6" name="Picture 4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351" y="1721031"/>
            <a:ext cx="5210175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0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Hubungan antara Amplitudo, Frekuensi, Fase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332" y="2030505"/>
            <a:ext cx="8483735" cy="34693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839" y="4829023"/>
            <a:ext cx="3913761" cy="128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44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3927</TotalTime>
  <Words>715</Words>
  <Application>Microsoft Office PowerPoint</Application>
  <PresentationFormat>Widescreen</PresentationFormat>
  <Paragraphs>153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MS Gothic</vt:lpstr>
      <vt:lpstr>Arial</vt:lpstr>
      <vt:lpstr>Calibri</vt:lpstr>
      <vt:lpstr>Calibri Light</vt:lpstr>
      <vt:lpstr>Monotype Sorts</vt:lpstr>
      <vt:lpstr>Tahoma</vt:lpstr>
      <vt:lpstr>Wingdings</vt:lpstr>
      <vt:lpstr>Office Theme</vt:lpstr>
      <vt:lpstr>Dasar Audio Processing</vt:lpstr>
      <vt:lpstr>Bentuk Gelombang Sederhana</vt:lpstr>
      <vt:lpstr>Sinyal Sinus</vt:lpstr>
      <vt:lpstr>Hubungan antara Amplitudo, Frekuensi, Fasa</vt:lpstr>
      <vt:lpstr>pengaruh perubahan amplitudo</vt:lpstr>
      <vt:lpstr>pengaruh perubahan frekuensi</vt:lpstr>
      <vt:lpstr>pengaruh perubahan fasa</vt:lpstr>
      <vt:lpstr>pengaruh perubahan fasa</vt:lpstr>
      <vt:lpstr>Hubungan antara Amplitudo, Frekuensi, Fase</vt:lpstr>
      <vt:lpstr>Sinyal Audio</vt:lpstr>
      <vt:lpstr>Spectogram</vt:lpstr>
      <vt:lpstr>Spectogram</vt:lpstr>
      <vt:lpstr>Skema Pemrosesan Audio Digital</vt:lpstr>
      <vt:lpstr>Sampling Process</vt:lpstr>
      <vt:lpstr>Decibel</vt:lpstr>
      <vt:lpstr>Parameter Sinyal Audio Dasar</vt:lpstr>
      <vt:lpstr>Sampling Frequency</vt:lpstr>
      <vt:lpstr>Bit depth</vt:lpstr>
      <vt:lpstr>Bit depth</vt:lpstr>
      <vt:lpstr>Bit depth</vt:lpstr>
      <vt:lpstr>Raw Data Rate</vt:lpstr>
      <vt:lpstr>Raw Data Rate</vt:lpstr>
      <vt:lpstr>Raw Data Rate</vt:lpstr>
      <vt:lpstr>Frekuensi Suara Musik</vt:lpstr>
      <vt:lpstr>Frekuensi Suara Musik</vt:lpstr>
      <vt:lpstr>Frekuensi Suara Musik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 Audio Processing</dc:title>
  <dc:creator>user</dc:creator>
  <cp:lastModifiedBy>FAIRUZ AZMI</cp:lastModifiedBy>
  <cp:revision>107</cp:revision>
  <dcterms:created xsi:type="dcterms:W3CDTF">2015-11-23T03:52:30Z</dcterms:created>
  <dcterms:modified xsi:type="dcterms:W3CDTF">2016-11-08T18:00:23Z</dcterms:modified>
</cp:coreProperties>
</file>