
<file path=[Content_Types].xml><?xml version="1.0" encoding="utf-8"?>
<Types xmlns="http://schemas.openxmlformats.org/package/2006/content-types">
  <Default Extension="png" ContentType="image/png"/>
  <Default Extension="webm" ContentType="video/webm"/>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4" r:id="rId2"/>
    <p:sldId id="274" r:id="rId3"/>
    <p:sldId id="275" r:id="rId4"/>
    <p:sldId id="276" r:id="rId5"/>
    <p:sldId id="277" r:id="rId6"/>
    <p:sldId id="278" r:id="rId7"/>
    <p:sldId id="320" r:id="rId8"/>
    <p:sldId id="279" r:id="rId9"/>
    <p:sldId id="321" r:id="rId10"/>
    <p:sldId id="324" r:id="rId11"/>
    <p:sldId id="326" r:id="rId12"/>
    <p:sldId id="322" r:id="rId13"/>
    <p:sldId id="323" r:id="rId14"/>
    <p:sldId id="280" r:id="rId15"/>
    <p:sldId id="281" r:id="rId16"/>
    <p:sldId id="282" r:id="rId17"/>
    <p:sldId id="283" r:id="rId18"/>
    <p:sldId id="284" r:id="rId19"/>
    <p:sldId id="325" r:id="rId20"/>
    <p:sldId id="285" r:id="rId21"/>
    <p:sldId id="286" r:id="rId22"/>
    <p:sldId id="287" r:id="rId23"/>
    <p:sldId id="288" r:id="rId24"/>
    <p:sldId id="317" r:id="rId25"/>
    <p:sldId id="318" r:id="rId26"/>
    <p:sldId id="289" r:id="rId27"/>
    <p:sldId id="290" r:id="rId28"/>
    <p:sldId id="291" r:id="rId29"/>
    <p:sldId id="315" r:id="rId30"/>
    <p:sldId id="293" r:id="rId31"/>
    <p:sldId id="294" r:id="rId32"/>
    <p:sldId id="295" r:id="rId33"/>
    <p:sldId id="296" r:id="rId34"/>
    <p:sldId id="297" r:id="rId35"/>
    <p:sldId id="298" r:id="rId36"/>
    <p:sldId id="300" r:id="rId37"/>
    <p:sldId id="301" r:id="rId38"/>
    <p:sldId id="299" r:id="rId39"/>
    <p:sldId id="302" r:id="rId40"/>
    <p:sldId id="304" r:id="rId41"/>
    <p:sldId id="303" r:id="rId42"/>
    <p:sldId id="319" r:id="rId43"/>
    <p:sldId id="305" r:id="rId44"/>
    <p:sldId id="307" r:id="rId45"/>
    <p:sldId id="308" r:id="rId46"/>
    <p:sldId id="309" r:id="rId47"/>
    <p:sldId id="310" r:id="rId48"/>
    <p:sldId id="311" r:id="rId49"/>
    <p:sldId id="306" r:id="rId50"/>
    <p:sldId id="312" r:id="rId51"/>
    <p:sldId id="313" r:id="rId52"/>
  </p:sldIdLst>
  <p:sldSz cx="9144000" cy="6858000" type="screen4x3"/>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8" autoAdjust="0"/>
    <p:restoredTop sz="94660"/>
  </p:normalViewPr>
  <p:slideViewPr>
    <p:cSldViewPr snapToGrid="0">
      <p:cViewPr varScale="1">
        <p:scale>
          <a:sx n="71" d="100"/>
          <a:sy n="71" d="100"/>
        </p:scale>
        <p:origin x="1290"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2"/>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AEFA148-57C1-43F4-A073-6C76FE43D48B}" type="datetimeFigureOut">
              <a:rPr lang="id-ID" smtClean="0"/>
              <a:t>25/11/2016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2C7477C7-71E6-4122-A2CF-9196539E2578}" type="slidenum">
              <a:rPr lang="id-ID" smtClean="0"/>
              <a:t>‹#›</a:t>
            </a:fld>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EFA148-57C1-43F4-A073-6C76FE43D48B}" type="datetimeFigureOut">
              <a:rPr lang="id-ID" smtClean="0"/>
              <a:t>25/11/2016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2C7477C7-71E6-4122-A2CF-9196539E2578}" type="slidenum">
              <a:rPr lang="id-ID" smtClean="0"/>
              <a:t>‹#›</a:t>
            </a:fld>
            <a:endParaRPr lang="id-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EFA148-57C1-43F4-A073-6C76FE43D48B}" type="datetimeFigureOut">
              <a:rPr lang="id-ID" smtClean="0"/>
              <a:t>25/11/2016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2C7477C7-71E6-4122-A2CF-9196539E2578}" type="slidenum">
              <a:rPr lang="id-ID" smtClean="0"/>
              <a:t>‹#›</a:t>
            </a:fld>
            <a:endParaRPr lang="id-I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EFA148-57C1-43F4-A073-6C76FE43D48B}" type="datetimeFigureOut">
              <a:rPr lang="id-ID" smtClean="0"/>
              <a:t>25/11/2016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2C7477C7-71E6-4122-A2CF-9196539E2578}" type="slidenum">
              <a:rPr lang="id-ID" smtClean="0"/>
              <a:t>‹#›</a:t>
            </a:fld>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2000"/>
                                        <p:tgtEl>
                                          <p:spTgt spid="3">
                                            <p:txEl>
                                              <p:pRg st="1" end="1"/>
                                            </p:txEl>
                                          </p:spTgt>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ox(in)">
                                      <p:cBhvr>
                                        <p:cTn id="20" dur="2000"/>
                                        <p:tgtEl>
                                          <p:spTgt spid="3">
                                            <p:txEl>
                                              <p:pRg st="2" end="2"/>
                                            </p:txEl>
                                          </p:spTgt>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ox(in)">
                                      <p:cBhvr>
                                        <p:cTn id="23" dur="2000"/>
                                        <p:tgtEl>
                                          <p:spTgt spid="3">
                                            <p:txEl>
                                              <p:pRg st="3" end="3"/>
                                            </p:txEl>
                                          </p:spTgt>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ox(in)">
                                      <p:cBhvr>
                                        <p:cTn id="26"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4"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EFA148-57C1-43F4-A073-6C76FE43D48B}" type="datetimeFigureOut">
              <a:rPr lang="id-ID" smtClean="0"/>
              <a:t>25/11/2016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2C7477C7-71E6-4122-A2CF-9196539E2578}" type="slidenum">
              <a:rPr lang="id-ID" smtClean="0"/>
              <a:t>‹#›</a:t>
            </a:fld>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AEFA148-57C1-43F4-A073-6C76FE43D48B}" type="datetimeFigureOut">
              <a:rPr lang="id-ID" smtClean="0"/>
              <a:t>25/11/2016</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2C7477C7-71E6-4122-A2CF-9196539E2578}" type="slidenum">
              <a:rPr lang="id-ID" smtClean="0"/>
              <a:t>‹#›</a:t>
            </a:fld>
            <a:endParaRPr lang="id-I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EFA148-57C1-43F4-A073-6C76FE43D48B}" type="datetimeFigureOut">
              <a:rPr lang="id-ID" smtClean="0"/>
              <a:t>25/11/2016</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2C7477C7-71E6-4122-A2CF-9196539E2578}" type="slidenum">
              <a:rPr lang="id-ID" smtClean="0"/>
              <a:t>‹#›</a:t>
            </a:fld>
            <a:endParaRPr lang="id-I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EFA148-57C1-43F4-A073-6C76FE43D48B}" type="datetimeFigureOut">
              <a:rPr lang="id-ID" smtClean="0"/>
              <a:t>25/11/2016</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2C7477C7-71E6-4122-A2CF-9196539E2578}" type="slidenum">
              <a:rPr lang="id-ID" smtClean="0"/>
              <a:t>‹#›</a:t>
            </a:fld>
            <a:endParaRPr lang="id-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EFA148-57C1-43F4-A073-6C76FE43D48B}" type="datetimeFigureOut">
              <a:rPr lang="id-ID" smtClean="0"/>
              <a:t>25/11/2016</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2C7477C7-71E6-4122-A2CF-9196539E2578}" type="slidenum">
              <a:rPr lang="id-ID" smtClean="0"/>
              <a:t>‹#›</a:t>
            </a:fld>
            <a:endParaRPr lang="id-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800"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EFA148-57C1-43F4-A073-6C76FE43D48B}" type="datetimeFigureOut">
              <a:rPr lang="id-ID" smtClean="0"/>
              <a:t>25/11/2016</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2C7477C7-71E6-4122-A2CF-9196539E2578}" type="slidenum">
              <a:rPr lang="id-ID" smtClean="0"/>
              <a:t>‹#›</a:t>
            </a:fld>
            <a:endParaRPr lang="id-ID"/>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EAEFA148-57C1-43F4-A073-6C76FE43D48B}" type="datetimeFigureOut">
              <a:rPr lang="id-ID" smtClean="0"/>
              <a:t>25/11/2016</a:t>
            </a:fld>
            <a:endParaRPr lang="id-ID"/>
          </a:p>
        </p:txBody>
      </p:sp>
      <p:sp>
        <p:nvSpPr>
          <p:cNvPr id="9" name="Slide Number Placeholder 8"/>
          <p:cNvSpPr>
            <a:spLocks noGrp="1"/>
          </p:cNvSpPr>
          <p:nvPr>
            <p:ph type="sldNum" sz="quarter" idx="11"/>
          </p:nvPr>
        </p:nvSpPr>
        <p:spPr/>
        <p:txBody>
          <a:bodyPr/>
          <a:lstStyle/>
          <a:p>
            <a:fld id="{2C7477C7-71E6-4122-A2CF-9196539E2578}" type="slidenum">
              <a:rPr lang="id-ID" smtClean="0"/>
              <a:t>‹#›</a:t>
            </a:fld>
            <a:endParaRPr lang="id-ID"/>
          </a:p>
        </p:txBody>
      </p:sp>
      <p:sp>
        <p:nvSpPr>
          <p:cNvPr id="10" name="Footer Placeholder 9"/>
          <p:cNvSpPr>
            <a:spLocks noGrp="1"/>
          </p:cNvSpPr>
          <p:nvPr>
            <p:ph type="ftr" sz="quarter" idx="12"/>
          </p:nvPr>
        </p:nvSpPr>
        <p:spPr/>
        <p:txBody>
          <a:bodyPr/>
          <a:lstStyle/>
          <a:p>
            <a:endParaRPr lang="id-ID"/>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C7477C7-71E6-4122-A2CF-9196539E2578}" type="slidenum">
              <a:rPr lang="id-ID" smtClean="0"/>
              <a:t>‹#›</a:t>
            </a:fld>
            <a:endParaRPr lang="id-ID"/>
          </a:p>
        </p:txBody>
      </p:sp>
      <p:sp>
        <p:nvSpPr>
          <p:cNvPr id="5" name="Footer Placeholder 4"/>
          <p:cNvSpPr>
            <a:spLocks noGrp="1"/>
          </p:cNvSpPr>
          <p:nvPr>
            <p:ph type="ftr" sz="quarter" idx="3"/>
          </p:nvPr>
        </p:nvSpPr>
        <p:spPr>
          <a:xfrm rot="16200000">
            <a:off x="7586911"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id-ID"/>
          </a:p>
        </p:txBody>
      </p:sp>
      <p:sp>
        <p:nvSpPr>
          <p:cNvPr id="4" name="Date Placeholder 3"/>
          <p:cNvSpPr>
            <a:spLocks noGrp="1"/>
          </p:cNvSpPr>
          <p:nvPr>
            <p:ph type="dt" sz="half" idx="2"/>
          </p:nvPr>
        </p:nvSpPr>
        <p:spPr>
          <a:xfrm rot="16200000">
            <a:off x="7551352"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EAEFA148-57C1-43F4-A073-6C76FE43D48B}" type="datetimeFigureOut">
              <a:rPr lang="id-ID" smtClean="0"/>
              <a:t>25/11/2016</a:t>
            </a:fld>
            <a:endParaRPr lang="id-ID"/>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SPEECH PROCESSING</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70246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300_02 - Copy.web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549076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1825" y="0"/>
            <a:ext cx="5829299" cy="3275970"/>
          </a:xfrm>
          <a:prstGeom prst="rect">
            <a:avLst/>
          </a:prstGeom>
        </p:spPr>
      </p:pic>
      <p:pic>
        <p:nvPicPr>
          <p:cNvPr id="3" name="Picture 2"/>
          <p:cNvPicPr>
            <a:picLocks noChangeAspect="1"/>
          </p:cNvPicPr>
          <p:nvPr/>
        </p:nvPicPr>
        <p:blipFill>
          <a:blip r:embed="rId3"/>
          <a:stretch>
            <a:fillRect/>
          </a:stretch>
        </p:blipFill>
        <p:spPr>
          <a:xfrm>
            <a:off x="195261" y="2786063"/>
            <a:ext cx="6810521" cy="3829049"/>
          </a:xfrm>
          <a:prstGeom prst="rect">
            <a:avLst/>
          </a:prstGeom>
        </p:spPr>
      </p:pic>
      <p:sp>
        <p:nvSpPr>
          <p:cNvPr id="4" name="Oval 3"/>
          <p:cNvSpPr/>
          <p:nvPr/>
        </p:nvSpPr>
        <p:spPr>
          <a:xfrm>
            <a:off x="585788" y="600075"/>
            <a:ext cx="1685925" cy="162877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Video</a:t>
            </a:r>
            <a:endParaRPr lang="en-US" dirty="0"/>
          </a:p>
        </p:txBody>
      </p:sp>
    </p:spTree>
    <p:extLst>
      <p:ext uri="{BB962C8B-B14F-4D97-AF65-F5344CB8AC3E}">
        <p14:creationId xmlns:p14="http://schemas.microsoft.com/office/powerpoint/2010/main" val="638337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Four Tube </a:t>
            </a:r>
            <a:r>
              <a:rPr lang="en-US" dirty="0"/>
              <a:t>Vocal Tract Models of Vowels</a:t>
            </a:r>
          </a:p>
        </p:txBody>
      </p:sp>
      <p:sp>
        <p:nvSpPr>
          <p:cNvPr id="3" name="Content Placeholder 2"/>
          <p:cNvSpPr>
            <a:spLocks noGrp="1"/>
          </p:cNvSpPr>
          <p:nvPr>
            <p:ph idx="1"/>
          </p:nvPr>
        </p:nvSpPr>
        <p:spPr/>
        <p:txBody>
          <a:bodyPr/>
          <a:lstStyle/>
          <a:p>
            <a:r>
              <a:rPr lang="en-US" dirty="0" smtClean="0">
                <a:solidFill>
                  <a:srgbClr val="FF0000"/>
                </a:solidFill>
              </a:rPr>
              <a:t>Model 4-tube </a:t>
            </a:r>
            <a:r>
              <a:rPr lang="en-US" dirty="0" err="1" smtClean="0"/>
              <a:t>menghasilkan</a:t>
            </a:r>
            <a:r>
              <a:rPr lang="en-US" dirty="0" smtClean="0"/>
              <a:t> </a:t>
            </a:r>
            <a:r>
              <a:rPr lang="en-US" dirty="0" err="1" smtClean="0">
                <a:solidFill>
                  <a:srgbClr val="FF0000"/>
                </a:solidFill>
              </a:rPr>
              <a:t>frekuensi</a:t>
            </a:r>
            <a:r>
              <a:rPr lang="en-US" dirty="0" smtClean="0">
                <a:solidFill>
                  <a:srgbClr val="FF0000"/>
                </a:solidFill>
              </a:rPr>
              <a:t> formant </a:t>
            </a:r>
            <a:r>
              <a:rPr lang="en-US" dirty="0" err="1" smtClean="0"/>
              <a:t>dengan</a:t>
            </a:r>
            <a:r>
              <a:rPr lang="en-US" dirty="0" smtClean="0"/>
              <a:t> </a:t>
            </a:r>
            <a:r>
              <a:rPr lang="en-US" dirty="0" smtClean="0">
                <a:solidFill>
                  <a:srgbClr val="FF0000"/>
                </a:solidFill>
              </a:rPr>
              <a:t>range yang </a:t>
            </a:r>
            <a:r>
              <a:rPr lang="en-US" dirty="0" err="1" smtClean="0">
                <a:solidFill>
                  <a:srgbClr val="FF0000"/>
                </a:solidFill>
              </a:rPr>
              <a:t>lebih</a:t>
            </a:r>
            <a:r>
              <a:rPr lang="en-US" dirty="0" smtClean="0">
                <a:solidFill>
                  <a:srgbClr val="FF0000"/>
                </a:solidFill>
              </a:rPr>
              <a:t> </a:t>
            </a:r>
            <a:r>
              <a:rPr lang="en-US" dirty="0" err="1" smtClean="0">
                <a:solidFill>
                  <a:srgbClr val="FF0000"/>
                </a:solidFill>
              </a:rPr>
              <a:t>luas</a:t>
            </a:r>
            <a:r>
              <a:rPr lang="en-US" dirty="0" smtClean="0"/>
              <a:t> </a:t>
            </a:r>
            <a:r>
              <a:rPr lang="en-US" dirty="0" err="1" smtClean="0"/>
              <a:t>dari</a:t>
            </a:r>
            <a:r>
              <a:rPr lang="en-US" dirty="0" smtClean="0"/>
              <a:t> model 2-tube. Model 4-tube </a:t>
            </a:r>
            <a:r>
              <a:rPr lang="en-US" dirty="0" err="1" smtClean="0"/>
              <a:t>juga</a:t>
            </a:r>
            <a:r>
              <a:rPr lang="en-US" dirty="0" smtClean="0"/>
              <a:t> </a:t>
            </a:r>
            <a:r>
              <a:rPr lang="en-US" dirty="0" err="1" smtClean="0"/>
              <a:t>lebih</a:t>
            </a:r>
            <a:r>
              <a:rPr lang="en-US" dirty="0" smtClean="0"/>
              <a:t> popular.</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39" y="2786729"/>
            <a:ext cx="6440464" cy="397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123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Tube </a:t>
            </a:r>
            <a:r>
              <a:rPr lang="en-US" dirty="0"/>
              <a:t>Vocal Tract Models of Vowels</a:t>
            </a:r>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04" b="2053"/>
          <a:stretch/>
        </p:blipFill>
        <p:spPr bwMode="auto">
          <a:xfrm>
            <a:off x="1161983" y="1460312"/>
            <a:ext cx="7229475" cy="5390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2964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d-ID" dirty="0" smtClean="0"/>
              <a:t>Klasifikasi Sinyal Ucapan</a:t>
            </a:r>
            <a:endParaRPr lang="id-ID" dirty="0"/>
          </a:p>
        </p:txBody>
      </p:sp>
      <p:sp>
        <p:nvSpPr>
          <p:cNvPr id="6" name="Content Placeholder 5"/>
          <p:cNvSpPr>
            <a:spLocks noGrp="1"/>
          </p:cNvSpPr>
          <p:nvPr>
            <p:ph idx="1"/>
          </p:nvPr>
        </p:nvSpPr>
        <p:spPr/>
        <p:txBody>
          <a:bodyPr/>
          <a:lstStyle/>
          <a:p>
            <a:pPr marL="514350" indent="-514350">
              <a:buFont typeface="+mj-lt"/>
              <a:buAutoNum type="arabicPeriod"/>
            </a:pPr>
            <a:r>
              <a:rPr lang="id-ID" dirty="0" smtClean="0"/>
              <a:t>silence (S), keadaan pada saat tidak ada ucapan yang diucapkan; </a:t>
            </a:r>
          </a:p>
          <a:p>
            <a:pPr marL="514350" indent="-514350">
              <a:buFont typeface="+mj-lt"/>
              <a:buAutoNum type="arabicPeriod"/>
            </a:pPr>
            <a:r>
              <a:rPr lang="id-ID" dirty="0" smtClean="0"/>
              <a:t>unvoiced (U), keadaan pada saat vocal cord tidak melakukan vibrasi, sehingga suara yang dihasilkan bersifat tidak periodic atau bersifat random;</a:t>
            </a:r>
          </a:p>
          <a:p>
            <a:pPr marL="514350" indent="-514350">
              <a:buFont typeface="+mj-lt"/>
              <a:buAutoNum type="arabicPeriod"/>
            </a:pPr>
            <a:r>
              <a:rPr lang="id-ID" dirty="0" smtClean="0"/>
              <a:t>voiced (V), keadaan pada saat terjadinya vibrasi pada vocal cord, sehingga menghasilkan suara yang bersifat kuasi periodik.</a:t>
            </a:r>
            <a:endParaRPr lang="id-ID" dirty="0"/>
          </a:p>
        </p:txBody>
      </p:sp>
    </p:spTree>
    <p:extLst>
      <p:ext uri="{BB962C8B-B14F-4D97-AF65-F5344CB8AC3E}">
        <p14:creationId xmlns:p14="http://schemas.microsoft.com/office/powerpoint/2010/main" val="1676204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d-ID" dirty="0" smtClean="0"/>
              <a:t>Klasifikasi Sinyal Ucapan-contoh</a:t>
            </a:r>
            <a:endParaRPr lang="id-ID" dirty="0"/>
          </a:p>
        </p:txBody>
      </p:sp>
      <p:sp>
        <p:nvSpPr>
          <p:cNvPr id="6" name="Content Placeholder 5"/>
          <p:cNvSpPr>
            <a:spLocks noGrp="1"/>
          </p:cNvSpPr>
          <p:nvPr>
            <p:ph sz="half" idx="1"/>
          </p:nvPr>
        </p:nvSpPr>
        <p:spPr>
          <a:xfrm>
            <a:off x="4626592" y="1690689"/>
            <a:ext cx="4094328" cy="4890873"/>
          </a:xfrm>
        </p:spPr>
        <p:txBody>
          <a:bodyPr>
            <a:normAutofit fontScale="62500" lnSpcReduction="20000"/>
          </a:bodyPr>
          <a:lstStyle/>
          <a:p>
            <a:r>
              <a:rPr lang="id-ID" dirty="0" smtClean="0"/>
              <a:t>Baris pertama serta awal baris kedua ditandai dengan S</a:t>
            </a:r>
          </a:p>
          <a:p>
            <a:pPr lvl="1"/>
            <a:r>
              <a:rPr lang="id-ID" dirty="0" smtClean="0"/>
              <a:t>bagian tersebut merepresentasikan keadaan diam dimana pembicara belum mengucapkan apapun</a:t>
            </a:r>
          </a:p>
          <a:p>
            <a:pPr lvl="1"/>
            <a:r>
              <a:rPr lang="id-ID" dirty="0" smtClean="0"/>
              <a:t>amplituda kecil yang tampak pada perioda tersebut merupakan noise latar belakang yang ikut terekam.</a:t>
            </a:r>
          </a:p>
          <a:p>
            <a:r>
              <a:rPr lang="id-ID" dirty="0" smtClean="0"/>
              <a:t>Suatu perioda singkat unvoiced (U) tampak mendahului vocal pertama dalam kata “It”. </a:t>
            </a:r>
          </a:p>
          <a:p>
            <a:r>
              <a:rPr lang="id-ID" dirty="0" smtClean="0"/>
              <a:t>Selanjutnya voiced (V) yang cukup panjang, merepresentasikan vokal “i”. </a:t>
            </a:r>
          </a:p>
          <a:p>
            <a:r>
              <a:rPr lang="id-ID" dirty="0" smtClean="0"/>
              <a:t>Berikutnya unvoiced (U) yang merepresentasikan daerah pelemahan pengucapan “i”.</a:t>
            </a:r>
          </a:p>
          <a:p>
            <a:r>
              <a:rPr lang="id-ID" dirty="0" smtClean="0"/>
              <a:t> Setelah itu diikuti oleh silence (S) yang merupakan bagian dari fonem “t”, dan seterusnya.</a:t>
            </a:r>
          </a:p>
        </p:txBody>
      </p:sp>
      <p:pic>
        <p:nvPicPr>
          <p:cNvPr id="3" name="Picture 2"/>
          <p:cNvPicPr>
            <a:picLocks noChangeAspect="1"/>
          </p:cNvPicPr>
          <p:nvPr/>
        </p:nvPicPr>
        <p:blipFill>
          <a:blip r:embed="rId2"/>
          <a:stretch>
            <a:fillRect/>
          </a:stretch>
        </p:blipFill>
        <p:spPr>
          <a:xfrm>
            <a:off x="719866" y="1504737"/>
            <a:ext cx="3507581" cy="5076825"/>
          </a:xfrm>
          <a:prstGeom prst="rect">
            <a:avLst/>
          </a:prstGeom>
        </p:spPr>
      </p:pic>
    </p:spTree>
    <p:extLst>
      <p:ext uri="{BB962C8B-B14F-4D97-AF65-F5344CB8AC3E}">
        <p14:creationId xmlns:p14="http://schemas.microsoft.com/office/powerpoint/2010/main" val="4927742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d-ID" dirty="0" smtClean="0"/>
              <a:t>Klasifikasi Sinyal Ucapan-contoh</a:t>
            </a:r>
            <a:endParaRPr lang="id-ID" dirty="0"/>
          </a:p>
        </p:txBody>
      </p:sp>
      <p:sp>
        <p:nvSpPr>
          <p:cNvPr id="6" name="Content Placeholder 5"/>
          <p:cNvSpPr>
            <a:spLocks noGrp="1"/>
          </p:cNvSpPr>
          <p:nvPr>
            <p:ph sz="half" idx="1"/>
          </p:nvPr>
        </p:nvSpPr>
        <p:spPr>
          <a:xfrm>
            <a:off x="4626592" y="1690689"/>
            <a:ext cx="4094328" cy="4890873"/>
          </a:xfrm>
        </p:spPr>
        <p:txBody>
          <a:bodyPr>
            <a:normAutofit fontScale="92500" lnSpcReduction="10000"/>
          </a:bodyPr>
          <a:lstStyle/>
          <a:p>
            <a:r>
              <a:rPr lang="id-ID" dirty="0" smtClean="0"/>
              <a:t>Segmentasi ucapan menjadi S, U dan V tidak bersifat eksak</a:t>
            </a:r>
          </a:p>
          <a:p>
            <a:r>
              <a:rPr lang="id-ID" dirty="0" smtClean="0"/>
              <a:t>ada daerah-daerah yang tidak dapat dikategorikan dengan tegas ke dalam salah satu dari tiga kategori tersebut</a:t>
            </a:r>
          </a:p>
          <a:p>
            <a:r>
              <a:rPr lang="id-ID" dirty="0" smtClean="0"/>
              <a:t>ada segmen-segmen ucapan yang mirip atau bahkan mengandung silence didalamnya. </a:t>
            </a:r>
            <a:endParaRPr lang="id-ID" dirty="0"/>
          </a:p>
        </p:txBody>
      </p:sp>
      <p:pic>
        <p:nvPicPr>
          <p:cNvPr id="3" name="Picture 2"/>
          <p:cNvPicPr>
            <a:picLocks noChangeAspect="1"/>
          </p:cNvPicPr>
          <p:nvPr/>
        </p:nvPicPr>
        <p:blipFill>
          <a:blip r:embed="rId2"/>
          <a:stretch>
            <a:fillRect/>
          </a:stretch>
        </p:blipFill>
        <p:spPr>
          <a:xfrm>
            <a:off x="719866" y="1504737"/>
            <a:ext cx="3507581" cy="2630536"/>
          </a:xfrm>
          <a:prstGeom prst="rect">
            <a:avLst/>
          </a:prstGeom>
        </p:spPr>
      </p:pic>
      <p:pic>
        <p:nvPicPr>
          <p:cNvPr id="2" name="Picture 1"/>
          <p:cNvPicPr>
            <a:picLocks noChangeAspect="1"/>
          </p:cNvPicPr>
          <p:nvPr/>
        </p:nvPicPr>
        <p:blipFill>
          <a:blip r:embed="rId3"/>
          <a:stretch>
            <a:fillRect/>
          </a:stretch>
        </p:blipFill>
        <p:spPr>
          <a:xfrm>
            <a:off x="628650" y="4589085"/>
            <a:ext cx="3914775" cy="1371600"/>
          </a:xfrm>
          <a:prstGeom prst="rect">
            <a:avLst/>
          </a:prstGeom>
        </p:spPr>
      </p:pic>
    </p:spTree>
    <p:extLst>
      <p:ext uri="{BB962C8B-B14F-4D97-AF65-F5344CB8AC3E}">
        <p14:creationId xmlns:p14="http://schemas.microsoft.com/office/powerpoint/2010/main" val="2093543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d-ID" dirty="0" smtClean="0"/>
              <a:t>Representasi Sinyal Ucapan</a:t>
            </a:r>
            <a:endParaRPr lang="id-ID" dirty="0"/>
          </a:p>
        </p:txBody>
      </p:sp>
      <p:sp>
        <p:nvSpPr>
          <p:cNvPr id="6" name="Content Placeholder 5"/>
          <p:cNvSpPr>
            <a:spLocks noGrp="1"/>
          </p:cNvSpPr>
          <p:nvPr>
            <p:ph idx="1"/>
          </p:nvPr>
        </p:nvSpPr>
        <p:spPr/>
        <p:txBody>
          <a:bodyPr/>
          <a:lstStyle/>
          <a:p>
            <a:r>
              <a:rPr lang="id-ID" dirty="0" smtClean="0"/>
              <a:t>Representasi sinyal dalam diagram waktu terhadap amplituda seringkali tidak cukup efektif untuk melakukan analisis dari suatu ucapan</a:t>
            </a:r>
          </a:p>
          <a:p>
            <a:r>
              <a:rPr lang="id-ID" dirty="0" smtClean="0"/>
              <a:t>Dengan menggunakan spekt</a:t>
            </a:r>
            <a:r>
              <a:rPr lang="en-US" dirty="0" smtClean="0"/>
              <a:t>r</a:t>
            </a:r>
            <a:r>
              <a:rPr lang="id-ID" dirty="0" smtClean="0"/>
              <a:t>ogram, dapat diidentifikasikan komponen-komponen frekuensi dari suatu segmen ucapan</a:t>
            </a:r>
          </a:p>
          <a:p>
            <a:r>
              <a:rPr lang="id-ID" dirty="0" smtClean="0"/>
              <a:t>Segmen ucapan yang bentuknya mirip pada domain waktu lebih mudah dibedakan pada spektogram dengan cara melihat perbedaan komponen frekuensinya</a:t>
            </a:r>
            <a:endParaRPr lang="id-ID" dirty="0"/>
          </a:p>
        </p:txBody>
      </p:sp>
    </p:spTree>
    <p:extLst>
      <p:ext uri="{BB962C8B-B14F-4D97-AF65-F5344CB8AC3E}">
        <p14:creationId xmlns:p14="http://schemas.microsoft.com/office/powerpoint/2010/main" val="39645187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d-ID" dirty="0" smtClean="0"/>
              <a:t>Representasi Sinyal Ucapan</a:t>
            </a:r>
            <a:endParaRPr lang="id-ID" dirty="0"/>
          </a:p>
        </p:txBody>
      </p:sp>
      <p:sp>
        <p:nvSpPr>
          <p:cNvPr id="6" name="Content Placeholder 5"/>
          <p:cNvSpPr>
            <a:spLocks noGrp="1"/>
          </p:cNvSpPr>
          <p:nvPr>
            <p:ph idx="1"/>
          </p:nvPr>
        </p:nvSpPr>
        <p:spPr/>
        <p:txBody>
          <a:bodyPr/>
          <a:lstStyle/>
          <a:p>
            <a:endParaRPr lang="id-ID" dirty="0"/>
          </a:p>
        </p:txBody>
      </p:sp>
      <p:pic>
        <p:nvPicPr>
          <p:cNvPr id="2" name="Picture 1"/>
          <p:cNvPicPr>
            <a:picLocks noChangeAspect="1"/>
          </p:cNvPicPr>
          <p:nvPr/>
        </p:nvPicPr>
        <p:blipFill>
          <a:blip r:embed="rId2"/>
          <a:stretch>
            <a:fillRect/>
          </a:stretch>
        </p:blipFill>
        <p:spPr>
          <a:xfrm>
            <a:off x="2308870" y="1623174"/>
            <a:ext cx="4753847" cy="5029200"/>
          </a:xfrm>
          <a:prstGeom prst="rect">
            <a:avLst/>
          </a:prstGeom>
        </p:spPr>
      </p:pic>
    </p:spTree>
    <p:extLst>
      <p:ext uri="{BB962C8B-B14F-4D97-AF65-F5344CB8AC3E}">
        <p14:creationId xmlns:p14="http://schemas.microsoft.com/office/powerpoint/2010/main" val="40027839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d-ID" dirty="0" smtClean="0"/>
              <a:t>Representasi Sinyal Ucapan</a:t>
            </a:r>
            <a:endParaRPr lang="id-ID" dirty="0"/>
          </a:p>
        </p:txBody>
      </p:sp>
      <p:sp>
        <p:nvSpPr>
          <p:cNvPr id="6" name="Content Placeholder 5"/>
          <p:cNvSpPr>
            <a:spLocks noGrp="1"/>
          </p:cNvSpPr>
          <p:nvPr>
            <p:ph idx="1"/>
          </p:nvPr>
        </p:nvSpPr>
        <p:spPr/>
        <p:txBody>
          <a:bodyPr/>
          <a:lstStyle/>
          <a:p>
            <a:endParaRPr lang="id-ID" dirty="0"/>
          </a:p>
        </p:txBody>
      </p:sp>
      <p:pic>
        <p:nvPicPr>
          <p:cNvPr id="5122" name="Picture 2" descr="8. Approximant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3246" y="1649626"/>
            <a:ext cx="6613715" cy="2624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6776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Speech</a:t>
            </a:r>
            <a:endParaRPr lang="id-ID" dirty="0"/>
          </a:p>
        </p:txBody>
      </p:sp>
      <p:sp>
        <p:nvSpPr>
          <p:cNvPr id="3" name="Content Placeholder 2"/>
          <p:cNvSpPr>
            <a:spLocks noGrp="1"/>
          </p:cNvSpPr>
          <p:nvPr>
            <p:ph idx="1"/>
          </p:nvPr>
        </p:nvSpPr>
        <p:spPr/>
        <p:txBody>
          <a:bodyPr>
            <a:normAutofit fontScale="92500" lnSpcReduction="20000"/>
          </a:bodyPr>
          <a:lstStyle/>
          <a:p>
            <a:r>
              <a:rPr lang="id-ID" dirty="0" smtClean="0"/>
              <a:t>Speech (sinyal ucapan) merupakah bentuk khusus dari sinyal suara (voice)</a:t>
            </a:r>
          </a:p>
          <a:p>
            <a:r>
              <a:rPr lang="id-ID" dirty="0" smtClean="0"/>
              <a:t>Memerlukan pemrosesan khusus yaitu speech processing, relatif berbeda dengan voice processing</a:t>
            </a:r>
          </a:p>
          <a:p>
            <a:r>
              <a:rPr lang="id-ID" dirty="0" smtClean="0"/>
              <a:t>Speech merupakan bentuk komunikasi yang paling natural sesama manusia</a:t>
            </a:r>
          </a:p>
          <a:p>
            <a:r>
              <a:rPr lang="id-ID" dirty="0" smtClean="0"/>
              <a:t>Speech sangat erat kaitannya dengan bahasa</a:t>
            </a:r>
          </a:p>
          <a:p>
            <a:r>
              <a:rPr lang="id-ID" dirty="0" smtClean="0"/>
              <a:t>Sinyal speech mengandung informasi yang sangat kaya yang dengannya dapat diperoleh informasi antara lain:</a:t>
            </a:r>
          </a:p>
          <a:p>
            <a:pPr lvl="1"/>
            <a:r>
              <a:rPr lang="id-ID" dirty="0" smtClean="0"/>
              <a:t>Words (kata yang diucapkan)</a:t>
            </a:r>
          </a:p>
          <a:p>
            <a:pPr lvl="1"/>
            <a:r>
              <a:rPr lang="id-ID" dirty="0" smtClean="0"/>
              <a:t>Speaker identity</a:t>
            </a:r>
          </a:p>
          <a:p>
            <a:pPr lvl="1"/>
            <a:r>
              <a:rPr lang="id-ID" dirty="0" smtClean="0"/>
              <a:t>Aksen bicara</a:t>
            </a:r>
          </a:p>
          <a:p>
            <a:pPr lvl="1"/>
            <a:r>
              <a:rPr lang="id-ID" dirty="0" smtClean="0"/>
              <a:t>Ekspresi</a:t>
            </a:r>
          </a:p>
          <a:p>
            <a:pPr lvl="1"/>
            <a:r>
              <a:rPr lang="id-ID" dirty="0" smtClean="0"/>
              <a:t>Style of speech</a:t>
            </a:r>
          </a:p>
          <a:p>
            <a:pPr lvl="1"/>
            <a:r>
              <a:rPr lang="id-ID" dirty="0" smtClean="0"/>
              <a:t>emosi</a:t>
            </a:r>
          </a:p>
          <a:p>
            <a:pPr lvl="1"/>
            <a:r>
              <a:rPr lang="id-ID" dirty="0" smtClean="0"/>
              <a:t>Kondisi kesehatan speaker</a:t>
            </a:r>
          </a:p>
          <a:p>
            <a:pPr lvl="1"/>
            <a:endParaRPr lang="id-ID" dirty="0"/>
          </a:p>
        </p:txBody>
      </p:sp>
    </p:spTree>
    <p:extLst>
      <p:ext uri="{BB962C8B-B14F-4D97-AF65-F5344CB8AC3E}">
        <p14:creationId xmlns:p14="http://schemas.microsoft.com/office/powerpoint/2010/main" val="446191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d-ID" dirty="0" smtClean="0"/>
              <a:t>Representasi Sinyal Ucapan</a:t>
            </a:r>
            <a:endParaRPr lang="id-ID" dirty="0"/>
          </a:p>
        </p:txBody>
      </p:sp>
      <p:sp>
        <p:nvSpPr>
          <p:cNvPr id="6" name="Content Placeholder 5"/>
          <p:cNvSpPr>
            <a:spLocks noGrp="1"/>
          </p:cNvSpPr>
          <p:nvPr>
            <p:ph idx="1"/>
          </p:nvPr>
        </p:nvSpPr>
        <p:spPr/>
        <p:txBody>
          <a:bodyPr/>
          <a:lstStyle/>
          <a:p>
            <a:r>
              <a:rPr lang="id-ID" dirty="0" smtClean="0"/>
              <a:t>Spektogram pita lebar dapat digunakan untuk melihat komponen-komponen frekuensi utama dari suatu ucapan dengan jelas</a:t>
            </a:r>
          </a:p>
          <a:p>
            <a:r>
              <a:rPr lang="id-ID" dirty="0" smtClean="0"/>
              <a:t>Sebagian komponen frekuensi yang tidak dominan yang tidak terlihat pada spektogram pita lebar dapat lebih rinci dilihat menggunakan spektogram pita sempit</a:t>
            </a:r>
          </a:p>
          <a:p>
            <a:r>
              <a:rPr lang="id-ID" dirty="0" smtClean="0"/>
              <a:t>Di dalam pengembangan TTS, analisis spektral diantaranya digunakan untuk:</a:t>
            </a:r>
          </a:p>
          <a:p>
            <a:pPr lvl="1"/>
            <a:r>
              <a:rPr lang="id-ID" dirty="0" smtClean="0"/>
              <a:t>segmentasi komponen-komponen sinyal ucapan, </a:t>
            </a:r>
          </a:p>
          <a:p>
            <a:pPr lvl="1"/>
            <a:r>
              <a:rPr lang="id-ID" dirty="0" smtClean="0"/>
              <a:t>identifikasi komponen frekuensi segmen ucapan, </a:t>
            </a:r>
          </a:p>
          <a:p>
            <a:pPr lvl="1"/>
            <a:r>
              <a:rPr lang="id-ID" dirty="0" smtClean="0"/>
              <a:t>analisis frekuensi dasar yang diperlukan untuk analisis intonasi ucapan</a:t>
            </a:r>
            <a:endParaRPr lang="id-ID" dirty="0"/>
          </a:p>
        </p:txBody>
      </p:sp>
    </p:spTree>
    <p:extLst>
      <p:ext uri="{BB962C8B-B14F-4D97-AF65-F5344CB8AC3E}">
        <p14:creationId xmlns:p14="http://schemas.microsoft.com/office/powerpoint/2010/main" val="2975725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Karakteristik Sinyal Ucapan</a:t>
            </a:r>
            <a:endParaRPr lang="id-ID" dirty="0"/>
          </a:p>
        </p:txBody>
      </p:sp>
      <p:sp>
        <p:nvSpPr>
          <p:cNvPr id="3" name="Content Placeholder 2"/>
          <p:cNvSpPr>
            <a:spLocks noGrp="1"/>
          </p:cNvSpPr>
          <p:nvPr>
            <p:ph idx="1"/>
          </p:nvPr>
        </p:nvSpPr>
        <p:spPr/>
        <p:txBody>
          <a:bodyPr>
            <a:normAutofit/>
          </a:bodyPr>
          <a:lstStyle/>
          <a:p>
            <a:r>
              <a:rPr lang="id-ID" dirty="0" smtClean="0"/>
              <a:t>Unit bunyi terkecil yang dapat dibedakan oleh manusia disebut fonem. </a:t>
            </a:r>
          </a:p>
          <a:p>
            <a:r>
              <a:rPr lang="id-ID" dirty="0" smtClean="0"/>
              <a:t>Suatu ucapan kata atau kalimat pada prinsipnya dapat dilihat sebagai urutan fonem.</a:t>
            </a:r>
          </a:p>
          <a:p>
            <a:r>
              <a:rPr lang="id-ID" dirty="0" smtClean="0"/>
              <a:t>Himpunan fonem yang ada dalam suatu bahasa berbeda-beda. </a:t>
            </a:r>
          </a:p>
          <a:p>
            <a:r>
              <a:rPr lang="id-ID" dirty="0" smtClean="0"/>
              <a:t>Setiap fonem disimbolkan dengan suatu simbol yang unik. </a:t>
            </a:r>
          </a:p>
          <a:p>
            <a:r>
              <a:rPr lang="id-ID" dirty="0" smtClean="0"/>
              <a:t>beberapa standar cara penamaan fonem yang berlaku diantaranya adalah standar IPA (International Phonetic Alphabet), ARPABET, serta SAMPA.</a:t>
            </a:r>
            <a:endParaRPr lang="id-ID" dirty="0"/>
          </a:p>
        </p:txBody>
      </p:sp>
    </p:spTree>
    <p:extLst>
      <p:ext uri="{BB962C8B-B14F-4D97-AF65-F5344CB8AC3E}">
        <p14:creationId xmlns:p14="http://schemas.microsoft.com/office/powerpoint/2010/main" val="3240349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Fonem Bahasa Inggris-Amerika</a:t>
            </a:r>
            <a:endParaRPr lang="id-ID" dirty="0"/>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a:blip r:embed="rId2"/>
          <a:stretch>
            <a:fillRect/>
          </a:stretch>
        </p:blipFill>
        <p:spPr>
          <a:xfrm>
            <a:off x="1818938" y="1502463"/>
            <a:ext cx="5018591" cy="4823128"/>
          </a:xfrm>
          <a:prstGeom prst="rect">
            <a:avLst/>
          </a:prstGeom>
        </p:spPr>
      </p:pic>
    </p:spTree>
    <p:extLst>
      <p:ext uri="{BB962C8B-B14F-4D97-AF65-F5344CB8AC3E}">
        <p14:creationId xmlns:p14="http://schemas.microsoft.com/office/powerpoint/2010/main" val="23788763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Klasifikasi Fonem Bahasa Inggris-Amerika</a:t>
            </a:r>
            <a:endParaRPr lang="id-ID" dirty="0"/>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a:blip r:embed="rId2"/>
          <a:stretch>
            <a:fillRect/>
          </a:stretch>
        </p:blipFill>
        <p:spPr>
          <a:xfrm>
            <a:off x="1674300" y="1825625"/>
            <a:ext cx="5676065" cy="4351338"/>
          </a:xfrm>
          <a:prstGeom prst="rect">
            <a:avLst/>
          </a:prstGeom>
        </p:spPr>
      </p:pic>
    </p:spTree>
    <p:extLst>
      <p:ext uri="{BB962C8B-B14F-4D97-AF65-F5344CB8AC3E}">
        <p14:creationId xmlns:p14="http://schemas.microsoft.com/office/powerpoint/2010/main" val="23711026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Fonem</a:t>
            </a:r>
            <a:r>
              <a:rPr lang="en-US" dirty="0" smtClean="0"/>
              <a:t> </a:t>
            </a:r>
            <a:r>
              <a:rPr lang="en-US" dirty="0" err="1" smtClean="0"/>
              <a:t>Bahasa</a:t>
            </a:r>
            <a:r>
              <a:rPr lang="en-US" dirty="0" smtClean="0"/>
              <a:t> Indonesia</a:t>
            </a:r>
            <a:endParaRPr lang="en-US" dirty="0"/>
          </a:p>
        </p:txBody>
      </p:sp>
      <p:sp>
        <p:nvSpPr>
          <p:cNvPr id="3" name="Content Placeholder 2"/>
          <p:cNvSpPr>
            <a:spLocks noGrp="1"/>
          </p:cNvSpPr>
          <p:nvPr>
            <p:ph idx="1"/>
          </p:nvPr>
        </p:nvSpPr>
        <p:spPr/>
        <p:txBody>
          <a:bodyPr/>
          <a:lstStyle/>
          <a:p>
            <a:endParaRPr lang="en-US"/>
          </a:p>
        </p:txBody>
      </p:sp>
      <p:pic>
        <p:nvPicPr>
          <p:cNvPr id="1026" name="Picture 2" descr="http://1.bp.blogspot.com/-BRwL11ZvbaE/ULCmRd-vFII/AAAAAAAAAFI/h2XjIW902EU/s1600/gambar+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109" y="1585913"/>
            <a:ext cx="4453100" cy="479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7006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Klasifikasi</a:t>
            </a:r>
            <a:r>
              <a:rPr lang="en-US" dirty="0" smtClean="0"/>
              <a:t> </a:t>
            </a:r>
            <a:r>
              <a:rPr lang="en-US" dirty="0" err="1" smtClean="0"/>
              <a:t>Fonem</a:t>
            </a:r>
            <a:r>
              <a:rPr lang="en-US" dirty="0" smtClean="0"/>
              <a:t> </a:t>
            </a:r>
            <a:r>
              <a:rPr lang="en-US" dirty="0" err="1" smtClean="0"/>
              <a:t>Bahasa</a:t>
            </a:r>
            <a:r>
              <a:rPr lang="en-US" dirty="0" smtClean="0"/>
              <a:t> Indo</a:t>
            </a:r>
            <a:endParaRPr lang="en-US" dirty="0"/>
          </a:p>
        </p:txBody>
      </p:sp>
      <p:sp>
        <p:nvSpPr>
          <p:cNvPr id="3" name="Content Placeholder 2"/>
          <p:cNvSpPr>
            <a:spLocks noGrp="1"/>
          </p:cNvSpPr>
          <p:nvPr>
            <p:ph idx="1"/>
          </p:nvPr>
        </p:nvSpPr>
        <p:spPr/>
        <p:txBody>
          <a:bodyPr/>
          <a:lstStyle/>
          <a:p>
            <a:endParaRPr lang="en-US"/>
          </a:p>
        </p:txBody>
      </p:sp>
      <p:pic>
        <p:nvPicPr>
          <p:cNvPr id="2050" name="Picture 2" descr="http://4.bp.blogspot.com/-JxVkz8JcmvE/T3GN4B9YYHI/AAAAAAAAAok/sZmhM6BKgV0/s1600/voka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241" y="1214966"/>
            <a:ext cx="6505575"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5403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Komponen Sinyal Suara</a:t>
            </a:r>
            <a:endParaRPr lang="id-ID" dirty="0"/>
          </a:p>
        </p:txBody>
      </p:sp>
      <p:sp>
        <p:nvSpPr>
          <p:cNvPr id="3" name="Content Placeholder 2"/>
          <p:cNvSpPr>
            <a:spLocks noGrp="1"/>
          </p:cNvSpPr>
          <p:nvPr>
            <p:ph idx="1"/>
          </p:nvPr>
        </p:nvSpPr>
        <p:spPr/>
        <p:txBody>
          <a:bodyPr>
            <a:normAutofit lnSpcReduction="10000"/>
          </a:bodyPr>
          <a:lstStyle/>
          <a:p>
            <a:r>
              <a:rPr lang="id-ID" dirty="0" smtClean="0"/>
              <a:t>Pitch</a:t>
            </a:r>
          </a:p>
          <a:p>
            <a:pPr lvl="1"/>
            <a:r>
              <a:rPr lang="id-ID" dirty="0" smtClean="0"/>
              <a:t>Auditory sensation dari frekuensi fundamental sinyal ucapan</a:t>
            </a:r>
          </a:p>
          <a:p>
            <a:pPr lvl="1"/>
            <a:r>
              <a:rPr lang="id-ID" dirty="0" smtClean="0"/>
              <a:t>Frekuensi fundamental dapat diukur menggunakan frequency analyzer</a:t>
            </a:r>
          </a:p>
          <a:p>
            <a:pPr lvl="1"/>
            <a:r>
              <a:rPr lang="id-ID" dirty="0" smtClean="0"/>
              <a:t>Pitch adalah sensasi  yang dirasakan/didengar oleh sistem persepsi pendengaran manusia (kombinasi dari telinga dan otak)</a:t>
            </a:r>
            <a:endParaRPr lang="en-US" dirty="0" smtClean="0"/>
          </a:p>
          <a:p>
            <a:pPr lvl="1"/>
            <a:endParaRPr lang="id-ID" dirty="0" smtClean="0"/>
          </a:p>
          <a:p>
            <a:r>
              <a:rPr lang="id-ID" dirty="0" smtClean="0"/>
              <a:t>Formant</a:t>
            </a:r>
          </a:p>
          <a:p>
            <a:pPr lvl="1"/>
            <a:r>
              <a:rPr lang="id-ID" dirty="0" smtClean="0"/>
              <a:t>frekuensi-frekuensi resonansi dari filter, yaitu vocal tract (articulator) yang meneruskan dan memfilter bunyi keluaran (sinyal speech)</a:t>
            </a:r>
          </a:p>
          <a:p>
            <a:pPr lvl="1"/>
            <a:r>
              <a:rPr lang="id-ID" dirty="0" smtClean="0"/>
              <a:t>frekuensi-frekuensi formant bersifat tidak terbatas namun, untuk mengidentifikasi seseorang paling tidak ada 3 (tiga) format yang dianalisa yaitu, Formant 1 (F1), Formant 2 dan Formant 3 (F3)</a:t>
            </a:r>
            <a:endParaRPr lang="id-ID" dirty="0"/>
          </a:p>
        </p:txBody>
      </p:sp>
    </p:spTree>
    <p:extLst>
      <p:ext uri="{BB962C8B-B14F-4D97-AF65-F5344CB8AC3E}">
        <p14:creationId xmlns:p14="http://schemas.microsoft.com/office/powerpoint/2010/main" val="25163774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Komponen Sinyal Suara-Formant</a:t>
            </a:r>
            <a:endParaRPr lang="id-ID" dirty="0"/>
          </a:p>
        </p:txBody>
      </p:sp>
      <p:sp>
        <p:nvSpPr>
          <p:cNvPr id="4" name="Content Placeholder 3"/>
          <p:cNvSpPr>
            <a:spLocks noGrp="1"/>
          </p:cNvSpPr>
          <p:nvPr>
            <p:ph idx="1"/>
          </p:nvPr>
        </p:nvSpPr>
        <p:spPr/>
        <p:txBody>
          <a:bodyPr/>
          <a:lstStyle/>
          <a:p>
            <a:endParaRPr lang="id-ID"/>
          </a:p>
        </p:txBody>
      </p:sp>
      <p:pic>
        <p:nvPicPr>
          <p:cNvPr id="5" name="Picture 4"/>
          <p:cNvPicPr>
            <a:picLocks noChangeAspect="1"/>
          </p:cNvPicPr>
          <p:nvPr/>
        </p:nvPicPr>
        <p:blipFill>
          <a:blip r:embed="rId2"/>
          <a:stretch>
            <a:fillRect/>
          </a:stretch>
        </p:blipFill>
        <p:spPr>
          <a:xfrm>
            <a:off x="1406359" y="1690687"/>
            <a:ext cx="5779187" cy="4755445"/>
          </a:xfrm>
          <a:prstGeom prst="rect">
            <a:avLst/>
          </a:prstGeom>
        </p:spPr>
      </p:pic>
    </p:spTree>
    <p:extLst>
      <p:ext uri="{BB962C8B-B14F-4D97-AF65-F5344CB8AC3E}">
        <p14:creationId xmlns:p14="http://schemas.microsoft.com/office/powerpoint/2010/main" val="41136974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Komponen Sinyal Suara-Formant</a:t>
            </a:r>
            <a:endParaRPr lang="id-ID" dirty="0"/>
          </a:p>
        </p:txBody>
      </p:sp>
      <p:sp>
        <p:nvSpPr>
          <p:cNvPr id="4" name="Content Placeholder 3"/>
          <p:cNvSpPr>
            <a:spLocks noGrp="1"/>
          </p:cNvSpPr>
          <p:nvPr>
            <p:ph idx="1"/>
          </p:nvPr>
        </p:nvSpPr>
        <p:spPr/>
        <p:txBody>
          <a:bodyPr/>
          <a:lstStyle/>
          <a:p>
            <a:endParaRPr lang="id-ID"/>
          </a:p>
        </p:txBody>
      </p:sp>
      <p:pic>
        <p:nvPicPr>
          <p:cNvPr id="1026" name="Picture 2" descr="http://archive.cnx.org/resources/6929cabf0c184aaa4f9eec4b6d0d242b76da0b0f/forma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134" y="2170586"/>
            <a:ext cx="6799997" cy="354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0494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Text to Speech</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464285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Speech</a:t>
            </a:r>
            <a:endParaRPr lang="id-ID" dirty="0"/>
          </a:p>
        </p:txBody>
      </p:sp>
      <p:sp>
        <p:nvSpPr>
          <p:cNvPr id="3" name="Content Placeholder 2"/>
          <p:cNvSpPr>
            <a:spLocks noGrp="1"/>
          </p:cNvSpPr>
          <p:nvPr>
            <p:ph idx="1"/>
          </p:nvPr>
        </p:nvSpPr>
        <p:spPr/>
        <p:txBody>
          <a:bodyPr>
            <a:normAutofit/>
          </a:bodyPr>
          <a:lstStyle/>
          <a:p>
            <a:r>
              <a:rPr lang="id-ID" dirty="0" smtClean="0"/>
              <a:t>Sinyal speech mengandung informasi yang sangat kaya yang dengannya dapat diperoleh informasi antara lain:</a:t>
            </a:r>
          </a:p>
          <a:p>
            <a:pPr lvl="1"/>
            <a:r>
              <a:rPr lang="id-ID" dirty="0"/>
              <a:t>w</a:t>
            </a:r>
            <a:r>
              <a:rPr lang="id-ID" dirty="0" smtClean="0"/>
              <a:t>ords (kata yang diucapkan)</a:t>
            </a:r>
          </a:p>
          <a:p>
            <a:pPr lvl="1"/>
            <a:r>
              <a:rPr lang="id-ID" dirty="0"/>
              <a:t>s</a:t>
            </a:r>
            <a:r>
              <a:rPr lang="id-ID" dirty="0" smtClean="0"/>
              <a:t>peaker identity</a:t>
            </a:r>
          </a:p>
          <a:p>
            <a:pPr lvl="1"/>
            <a:r>
              <a:rPr lang="id-ID" dirty="0"/>
              <a:t>a</a:t>
            </a:r>
            <a:r>
              <a:rPr lang="id-ID" dirty="0" smtClean="0"/>
              <a:t>ksen bicara, style of speech</a:t>
            </a:r>
          </a:p>
          <a:p>
            <a:pPr lvl="1"/>
            <a:r>
              <a:rPr lang="id-ID" dirty="0"/>
              <a:t>e</a:t>
            </a:r>
            <a:r>
              <a:rPr lang="id-ID" dirty="0" smtClean="0"/>
              <a:t>kspresi, emosi</a:t>
            </a:r>
          </a:p>
          <a:p>
            <a:pPr lvl="1"/>
            <a:r>
              <a:rPr lang="id-ID" dirty="0"/>
              <a:t>k</a:t>
            </a:r>
            <a:r>
              <a:rPr lang="id-ID" dirty="0" smtClean="0"/>
              <a:t>ondisi kesehatan speaker</a:t>
            </a:r>
          </a:p>
          <a:p>
            <a:pPr lvl="1"/>
            <a:r>
              <a:rPr lang="id-ID" dirty="0" smtClean="0"/>
              <a:t>status gender</a:t>
            </a:r>
          </a:p>
          <a:p>
            <a:pPr lvl="1"/>
            <a:r>
              <a:rPr lang="id-ID" dirty="0" smtClean="0"/>
              <a:t>usia</a:t>
            </a:r>
          </a:p>
          <a:p>
            <a:pPr lvl="1"/>
            <a:r>
              <a:rPr lang="id-ID" dirty="0" smtClean="0"/>
              <a:t>dll</a:t>
            </a:r>
          </a:p>
          <a:p>
            <a:pPr lvl="1"/>
            <a:endParaRPr lang="id-ID" dirty="0"/>
          </a:p>
        </p:txBody>
      </p:sp>
    </p:spTree>
    <p:extLst>
      <p:ext uri="{BB962C8B-B14F-4D97-AF65-F5344CB8AC3E}">
        <p14:creationId xmlns:p14="http://schemas.microsoft.com/office/powerpoint/2010/main" val="29542856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Text-To-Speech</a:t>
            </a:r>
            <a:endParaRPr lang="id-ID" dirty="0"/>
          </a:p>
        </p:txBody>
      </p:sp>
      <p:sp>
        <p:nvSpPr>
          <p:cNvPr id="3" name="Content Placeholder 2"/>
          <p:cNvSpPr>
            <a:spLocks noGrp="1"/>
          </p:cNvSpPr>
          <p:nvPr>
            <p:ph idx="1"/>
          </p:nvPr>
        </p:nvSpPr>
        <p:spPr/>
        <p:txBody>
          <a:bodyPr/>
          <a:lstStyle/>
          <a:p>
            <a:r>
              <a:rPr lang="id-ID" dirty="0" smtClean="0"/>
              <a:t>Sistem Text to Speech pada prinsipnya terdiri dari dua sub sistem, yaitu :</a:t>
            </a:r>
          </a:p>
          <a:p>
            <a:pPr marL="914400" lvl="1" indent="-457200">
              <a:buFont typeface="+mj-lt"/>
              <a:buAutoNum type="arabicPeriod"/>
            </a:pPr>
            <a:r>
              <a:rPr lang="id-ID" dirty="0" smtClean="0"/>
              <a:t>bagian Konverter Teks ke Fonem (Text to Phoneme), serta</a:t>
            </a:r>
          </a:p>
          <a:p>
            <a:pPr marL="914400" lvl="1" indent="-457200">
              <a:buFont typeface="+mj-lt"/>
              <a:buAutoNum type="arabicPeriod"/>
            </a:pPr>
            <a:r>
              <a:rPr lang="id-ID" dirty="0" smtClean="0"/>
              <a:t>bagian Konverter Fonem to Ucapan (Phoneme to Speech). </a:t>
            </a:r>
            <a:endParaRPr lang="id-ID" dirty="0"/>
          </a:p>
        </p:txBody>
      </p:sp>
      <p:pic>
        <p:nvPicPr>
          <p:cNvPr id="6" name="Picture 5"/>
          <p:cNvPicPr>
            <a:picLocks noChangeAspect="1"/>
          </p:cNvPicPr>
          <p:nvPr/>
        </p:nvPicPr>
        <p:blipFill>
          <a:blip r:embed="rId2"/>
          <a:stretch>
            <a:fillRect/>
          </a:stretch>
        </p:blipFill>
        <p:spPr>
          <a:xfrm>
            <a:off x="1320421" y="3877599"/>
            <a:ext cx="5782145" cy="1731632"/>
          </a:xfrm>
          <a:prstGeom prst="rect">
            <a:avLst/>
          </a:prstGeom>
        </p:spPr>
      </p:pic>
    </p:spTree>
    <p:extLst>
      <p:ext uri="{BB962C8B-B14F-4D97-AF65-F5344CB8AC3E}">
        <p14:creationId xmlns:p14="http://schemas.microsoft.com/office/powerpoint/2010/main" val="125620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Text To Speech – Konverter Teks-Fonem</a:t>
            </a:r>
            <a:endParaRPr lang="id-ID" dirty="0"/>
          </a:p>
        </p:txBody>
      </p:sp>
      <p:sp>
        <p:nvSpPr>
          <p:cNvPr id="3" name="Content Placeholder 2"/>
          <p:cNvSpPr>
            <a:spLocks noGrp="1"/>
          </p:cNvSpPr>
          <p:nvPr>
            <p:ph idx="1"/>
          </p:nvPr>
        </p:nvSpPr>
        <p:spPr/>
        <p:txBody>
          <a:bodyPr>
            <a:normAutofit/>
          </a:bodyPr>
          <a:lstStyle/>
          <a:p>
            <a:r>
              <a:rPr lang="id-ID" dirty="0" smtClean="0"/>
              <a:t>mengubah kalimat masukan (teks) menjadi rangkaian kode-kode bunyi yang biasanya direpresentasikan dengan kode fonem, durasi serta pitch-nya</a:t>
            </a:r>
          </a:p>
          <a:p>
            <a:r>
              <a:rPr lang="id-ID" dirty="0" smtClean="0"/>
              <a:t>melakukan konversi dari simbol-simbol tekstual menjadi simbol-simbol fonetik yang merepresentasikan unit bunyi terkecil dalam suatu bahasa</a:t>
            </a:r>
          </a:p>
          <a:p>
            <a:r>
              <a:rPr lang="id-ID" dirty="0" smtClean="0"/>
              <a:t>Fonem yang dihasilkan disesuaikan dengan bahasa yang digunakan</a:t>
            </a:r>
          </a:p>
          <a:p>
            <a:r>
              <a:rPr lang="id-ID" dirty="0" smtClean="0"/>
              <a:t>Bagian ini bersifat sangat language dependant</a:t>
            </a:r>
          </a:p>
          <a:p>
            <a:r>
              <a:rPr lang="id-ID" dirty="0" smtClean="0"/>
              <a:t>Implementasi unit konverter teks ke fonem menjadi sangat spesifik terhadap suatu bahasa</a:t>
            </a:r>
          </a:p>
          <a:p>
            <a:r>
              <a:rPr lang="id-ID" dirty="0" smtClean="0"/>
              <a:t>Untuk suatu bahasa baru, bagian ini harus dikembangkan secara lengkap khusus untuk bahasa tersebut</a:t>
            </a:r>
            <a:endParaRPr lang="id-ID" dirty="0"/>
          </a:p>
        </p:txBody>
      </p:sp>
    </p:spTree>
    <p:extLst>
      <p:ext uri="{BB962C8B-B14F-4D97-AF65-F5344CB8AC3E}">
        <p14:creationId xmlns:p14="http://schemas.microsoft.com/office/powerpoint/2010/main" val="10757045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Text To Speech – Konverter Teks-Fonem</a:t>
            </a:r>
            <a:endParaRPr lang="id-ID" dirty="0"/>
          </a:p>
        </p:txBody>
      </p:sp>
      <p:sp>
        <p:nvSpPr>
          <p:cNvPr id="3" name="Content Placeholder 2"/>
          <p:cNvSpPr>
            <a:spLocks noGrp="1"/>
          </p:cNvSpPr>
          <p:nvPr>
            <p:ph idx="1"/>
          </p:nvPr>
        </p:nvSpPr>
        <p:spPr/>
        <p:txBody>
          <a:bodyPr/>
          <a:lstStyle/>
          <a:p>
            <a:r>
              <a:rPr lang="id-ID" dirty="0" smtClean="0"/>
              <a:t>Untuk mendapatkan ucapan yang lebih alami, ucapan yang dihasilkan harus memiliki intonasi (prosody). </a:t>
            </a:r>
          </a:p>
          <a:p>
            <a:r>
              <a:rPr lang="id-ID" dirty="0" smtClean="0"/>
              <a:t>Secara kuantisasi, prosodi adalah perubahan nilai pitch (frekuensi dasar) selama pengucapan kalimat atau pitch sebagai fungsi waktu. </a:t>
            </a:r>
          </a:p>
          <a:p>
            <a:r>
              <a:rPr lang="id-ID" dirty="0" smtClean="0"/>
              <a:t>Pada prakteknya, informasi pembentuk prosodi terdiri atas data-data pitch serta durasi pengucapannya untuk setiap fonem yang dibangkitkan. </a:t>
            </a:r>
          </a:p>
          <a:p>
            <a:r>
              <a:rPr lang="id-ID" dirty="0" smtClean="0"/>
              <a:t>Nilai-nilai yang dihasilkan diperoleh dari suatu model prosodi</a:t>
            </a:r>
            <a:endParaRPr lang="id-ID" dirty="0"/>
          </a:p>
        </p:txBody>
      </p:sp>
    </p:spTree>
    <p:extLst>
      <p:ext uri="{BB962C8B-B14F-4D97-AF65-F5344CB8AC3E}">
        <p14:creationId xmlns:p14="http://schemas.microsoft.com/office/powerpoint/2010/main" val="11564863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Text To Speech – Konverter Fonem-Speech</a:t>
            </a:r>
            <a:endParaRPr lang="id-ID" dirty="0"/>
          </a:p>
        </p:txBody>
      </p:sp>
      <p:sp>
        <p:nvSpPr>
          <p:cNvPr id="3" name="Content Placeholder 2"/>
          <p:cNvSpPr>
            <a:spLocks noGrp="1"/>
          </p:cNvSpPr>
          <p:nvPr>
            <p:ph idx="1"/>
          </p:nvPr>
        </p:nvSpPr>
        <p:spPr>
          <a:xfrm>
            <a:off x="532263" y="1825625"/>
            <a:ext cx="8137478" cy="4657062"/>
          </a:xfrm>
        </p:spPr>
        <p:txBody>
          <a:bodyPr>
            <a:normAutofit fontScale="85000" lnSpcReduction="20000"/>
          </a:bodyPr>
          <a:lstStyle/>
          <a:p>
            <a:pPr>
              <a:lnSpc>
                <a:spcPct val="140000"/>
              </a:lnSpc>
              <a:spcBef>
                <a:spcPts val="0"/>
              </a:spcBef>
            </a:pPr>
            <a:r>
              <a:rPr lang="id-ID" dirty="0" smtClean="0"/>
              <a:t>menerima masukan berupa kode-kode fonem serta pitch dan durasi yang dihasilkan oleh bagian sebelumnya </a:t>
            </a:r>
          </a:p>
          <a:p>
            <a:pPr>
              <a:lnSpc>
                <a:spcPct val="140000"/>
              </a:lnSpc>
              <a:spcBef>
                <a:spcPts val="0"/>
              </a:spcBef>
            </a:pPr>
            <a:r>
              <a:rPr lang="id-ID" dirty="0" smtClean="0"/>
              <a:t>Konverter Fonem ke Ucapan akan menghasilkan bunyi atau sinyal ucapan yang sesuai dengan kalimat yang ingin diucapkan. </a:t>
            </a:r>
          </a:p>
          <a:p>
            <a:pPr>
              <a:lnSpc>
                <a:spcPct val="140000"/>
              </a:lnSpc>
              <a:spcBef>
                <a:spcPts val="0"/>
              </a:spcBef>
            </a:pPr>
            <a:r>
              <a:rPr lang="id-ID" dirty="0" smtClean="0"/>
              <a:t>Ada beberapa alternatif teknik yang dapat digunakan untuk implementasi bagian ini, yang banyak digunakan adalah:</a:t>
            </a:r>
          </a:p>
          <a:p>
            <a:pPr lvl="1">
              <a:lnSpc>
                <a:spcPct val="140000"/>
              </a:lnSpc>
              <a:spcBef>
                <a:spcPts val="0"/>
              </a:spcBef>
            </a:pPr>
            <a:r>
              <a:rPr lang="id-ID" dirty="0" smtClean="0"/>
              <a:t>formant synthesizer, </a:t>
            </a:r>
          </a:p>
          <a:p>
            <a:pPr lvl="1">
              <a:lnSpc>
                <a:spcPct val="140000"/>
              </a:lnSpc>
              <a:spcBef>
                <a:spcPts val="0"/>
              </a:spcBef>
            </a:pPr>
            <a:r>
              <a:rPr lang="id-ID" dirty="0" smtClean="0"/>
              <a:t>diphone concatenation</a:t>
            </a:r>
          </a:p>
          <a:p>
            <a:pPr>
              <a:lnSpc>
                <a:spcPct val="140000"/>
              </a:lnSpc>
              <a:spcBef>
                <a:spcPts val="0"/>
              </a:spcBef>
            </a:pPr>
            <a:r>
              <a:rPr lang="id-ID" dirty="0" smtClean="0"/>
              <a:t>Formant synthesizer bekerja berdasarkan suatu model matematis yang akan melakukan komputasi untuk menghasilkan sinyal ucapan yang diinginkan</a:t>
            </a:r>
          </a:p>
          <a:p>
            <a:pPr>
              <a:lnSpc>
                <a:spcPct val="140000"/>
              </a:lnSpc>
              <a:spcBef>
                <a:spcPts val="0"/>
              </a:spcBef>
            </a:pPr>
            <a:r>
              <a:rPr lang="id-ID" dirty="0" smtClean="0"/>
              <a:t>dapat menghasilkan ucapan dengan tingkat kemudahan interpretasi yang baik, synthesizer ini tidak dapat menghasilkan ucapan dengan tingkat kealamian yang tinggi.</a:t>
            </a:r>
          </a:p>
        </p:txBody>
      </p:sp>
    </p:spTree>
    <p:extLst>
      <p:ext uri="{BB962C8B-B14F-4D97-AF65-F5344CB8AC3E}">
        <p14:creationId xmlns:p14="http://schemas.microsoft.com/office/powerpoint/2010/main" val="29729884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Text To Speech – Konverter Fonem-Speech</a:t>
            </a:r>
            <a:endParaRPr lang="id-ID" dirty="0"/>
          </a:p>
        </p:txBody>
      </p:sp>
      <p:sp>
        <p:nvSpPr>
          <p:cNvPr id="3" name="Content Placeholder 2"/>
          <p:cNvSpPr>
            <a:spLocks noGrp="1"/>
          </p:cNvSpPr>
          <p:nvPr>
            <p:ph idx="1"/>
          </p:nvPr>
        </p:nvSpPr>
        <p:spPr>
          <a:xfrm>
            <a:off x="501555" y="1825625"/>
            <a:ext cx="8178421" cy="4561527"/>
          </a:xfrm>
        </p:spPr>
        <p:txBody>
          <a:bodyPr>
            <a:normAutofit fontScale="92500" lnSpcReduction="20000"/>
          </a:bodyPr>
          <a:lstStyle/>
          <a:p>
            <a:pPr>
              <a:lnSpc>
                <a:spcPct val="130000"/>
              </a:lnSpc>
              <a:spcBef>
                <a:spcPts val="0"/>
              </a:spcBef>
            </a:pPr>
            <a:r>
              <a:rPr lang="id-ID" dirty="0" smtClean="0"/>
              <a:t>Synthesizer yang menggunakan teknik diphone concatenation bekerja dengan cara menggabung-gabungkan segmen-segmen bunyi yang telah direkam sebelumnya</a:t>
            </a:r>
          </a:p>
          <a:p>
            <a:pPr>
              <a:lnSpc>
                <a:spcPct val="130000"/>
              </a:lnSpc>
              <a:spcBef>
                <a:spcPts val="0"/>
              </a:spcBef>
            </a:pPr>
            <a:r>
              <a:rPr lang="id-ID" dirty="0" smtClean="0"/>
              <a:t>Setiap segmen speechnya merupakan diphone (gabungan dua buah fonem) </a:t>
            </a:r>
          </a:p>
          <a:p>
            <a:pPr>
              <a:lnSpc>
                <a:spcPct val="130000"/>
              </a:lnSpc>
              <a:spcBef>
                <a:spcPts val="0"/>
              </a:spcBef>
            </a:pPr>
            <a:r>
              <a:rPr lang="id-ID" dirty="0" smtClean="0"/>
              <a:t>Synthesizer jenis ini dapat menghasilkan bunyi ucapan dengan tingkat kealamian (naturalness) yang tinggi. </a:t>
            </a:r>
          </a:p>
          <a:p>
            <a:pPr>
              <a:lnSpc>
                <a:spcPct val="130000"/>
              </a:lnSpc>
              <a:spcBef>
                <a:spcPts val="0"/>
              </a:spcBef>
            </a:pPr>
            <a:r>
              <a:rPr lang="id-ID" dirty="0" smtClean="0"/>
              <a:t>Pada sistem yang menggunakan teknik diphone concatenation, sistem harus didukung oleh suatu diphone database yang berisi rekaman segmen-segmen ucapan yang berupa diphone</a:t>
            </a:r>
          </a:p>
          <a:p>
            <a:pPr>
              <a:lnSpc>
                <a:spcPct val="130000"/>
              </a:lnSpc>
              <a:spcBef>
                <a:spcPts val="0"/>
              </a:spcBef>
            </a:pPr>
            <a:r>
              <a:rPr lang="id-ID" dirty="0" smtClean="0"/>
              <a:t>Ucapan dalam suatu bahasa dibentuk dari satu set bunyi yang mungkin berbeda untuk setiap bahasa, oleh karena itu setiap bahasa harus dilengkapi dengan diphone database yang berbeda. </a:t>
            </a:r>
            <a:endParaRPr lang="id-ID" dirty="0"/>
          </a:p>
        </p:txBody>
      </p:sp>
    </p:spTree>
    <p:extLst>
      <p:ext uri="{BB962C8B-B14F-4D97-AF65-F5344CB8AC3E}">
        <p14:creationId xmlns:p14="http://schemas.microsoft.com/office/powerpoint/2010/main" val="35894010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Text To Speech</a:t>
            </a:r>
            <a:endParaRPr lang="id-ID" dirty="0"/>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a:blip r:embed="rId2"/>
          <a:stretch>
            <a:fillRect/>
          </a:stretch>
        </p:blipFill>
        <p:spPr>
          <a:xfrm>
            <a:off x="4439148" y="365126"/>
            <a:ext cx="3514085" cy="6251129"/>
          </a:xfrm>
          <a:prstGeom prst="rect">
            <a:avLst/>
          </a:prstGeom>
        </p:spPr>
      </p:pic>
    </p:spTree>
    <p:extLst>
      <p:ext uri="{BB962C8B-B14F-4D97-AF65-F5344CB8AC3E}">
        <p14:creationId xmlns:p14="http://schemas.microsoft.com/office/powerpoint/2010/main" val="90462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Text To Speech</a:t>
            </a:r>
            <a:endParaRPr lang="id-ID" dirty="0"/>
          </a:p>
        </p:txBody>
      </p:sp>
      <p:sp>
        <p:nvSpPr>
          <p:cNvPr id="3" name="Content Placeholder 2"/>
          <p:cNvSpPr>
            <a:spLocks noGrp="1"/>
          </p:cNvSpPr>
          <p:nvPr>
            <p:ph idx="1"/>
          </p:nvPr>
        </p:nvSpPr>
        <p:spPr>
          <a:xfrm>
            <a:off x="501555" y="1825625"/>
            <a:ext cx="8178421" cy="4561527"/>
          </a:xfrm>
        </p:spPr>
        <p:txBody>
          <a:bodyPr>
            <a:normAutofit/>
          </a:bodyPr>
          <a:lstStyle/>
          <a:p>
            <a:pPr>
              <a:lnSpc>
                <a:spcPct val="130000"/>
              </a:lnSpc>
              <a:spcBef>
                <a:spcPts val="0"/>
              </a:spcBef>
            </a:pPr>
            <a:r>
              <a:rPr lang="id-ID" dirty="0" smtClean="0"/>
              <a:t>Text Normalization mengubah semua teks kalimat yang masih berupa angka/singkatan/tanggal/bentuk-bentuk khusus ke dalam murni teks huruf</a:t>
            </a:r>
          </a:p>
          <a:p>
            <a:pPr>
              <a:lnSpc>
                <a:spcPct val="130000"/>
              </a:lnSpc>
              <a:spcBef>
                <a:spcPts val="0"/>
              </a:spcBef>
            </a:pPr>
            <a:r>
              <a:rPr lang="id-ID" dirty="0" smtClean="0"/>
              <a:t>Hasil normalisasi teks lalu diubah ke dalam bentuk fonem menggunakan aturan letter-to-phonem conversion</a:t>
            </a:r>
          </a:p>
          <a:p>
            <a:pPr>
              <a:lnSpc>
                <a:spcPct val="130000"/>
              </a:lnSpc>
              <a:spcBef>
                <a:spcPts val="0"/>
              </a:spcBef>
            </a:pPr>
            <a:r>
              <a:rPr lang="id-ID" dirty="0" smtClean="0"/>
              <a:t>Sebelum dikonversikan ke dalam fonem, teks harus diparsing hingga dalam bentuk satuan huruf</a:t>
            </a:r>
          </a:p>
          <a:p>
            <a:pPr>
              <a:lnSpc>
                <a:spcPct val="130000"/>
              </a:lnSpc>
              <a:spcBef>
                <a:spcPts val="0"/>
              </a:spcBef>
            </a:pPr>
            <a:r>
              <a:rPr lang="id-ID" dirty="0" smtClean="0"/>
              <a:t>Untuk konversi yang tidak teratur ditangani oleh bagian Exception Dictionary Lookup</a:t>
            </a:r>
          </a:p>
          <a:p>
            <a:pPr>
              <a:lnSpc>
                <a:spcPct val="130000"/>
              </a:lnSpc>
              <a:spcBef>
                <a:spcPts val="0"/>
              </a:spcBef>
            </a:pPr>
            <a:endParaRPr lang="id-ID" dirty="0"/>
          </a:p>
        </p:txBody>
      </p:sp>
    </p:spTree>
    <p:extLst>
      <p:ext uri="{BB962C8B-B14F-4D97-AF65-F5344CB8AC3E}">
        <p14:creationId xmlns:p14="http://schemas.microsoft.com/office/powerpoint/2010/main" val="16860994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Text To Speech</a:t>
            </a:r>
            <a:endParaRPr lang="id-ID" dirty="0"/>
          </a:p>
        </p:txBody>
      </p:sp>
      <p:sp>
        <p:nvSpPr>
          <p:cNvPr id="3" name="Content Placeholder 2"/>
          <p:cNvSpPr>
            <a:spLocks noGrp="1"/>
          </p:cNvSpPr>
          <p:nvPr>
            <p:ph idx="1"/>
          </p:nvPr>
        </p:nvSpPr>
        <p:spPr>
          <a:xfrm>
            <a:off x="501555" y="1825625"/>
            <a:ext cx="8178421" cy="4561527"/>
          </a:xfrm>
        </p:spPr>
        <p:txBody>
          <a:bodyPr>
            <a:normAutofit/>
          </a:bodyPr>
          <a:lstStyle/>
          <a:p>
            <a:pPr>
              <a:lnSpc>
                <a:spcPct val="130000"/>
              </a:lnSpc>
              <a:spcBef>
                <a:spcPts val="0"/>
              </a:spcBef>
            </a:pPr>
            <a:r>
              <a:rPr lang="id-ID" dirty="0" smtClean="0"/>
              <a:t>Bagian prosody generator akan melengkapi setiap unit fonem yang dihasilkan dengan data durasi pengucapannya serta pitchnya</a:t>
            </a:r>
          </a:p>
          <a:p>
            <a:pPr>
              <a:lnSpc>
                <a:spcPct val="130000"/>
              </a:lnSpc>
              <a:spcBef>
                <a:spcPts val="0"/>
              </a:spcBef>
            </a:pPr>
            <a:r>
              <a:rPr lang="id-ID" dirty="0" smtClean="0"/>
              <a:t>Phonetic Analysis dapat dikatakan sebagai tahap penyempurnaan, yaitu melakukan perbaikan di tingkat bunyi</a:t>
            </a:r>
          </a:p>
          <a:p>
            <a:pPr>
              <a:lnSpc>
                <a:spcPct val="130000"/>
              </a:lnSpc>
              <a:spcBef>
                <a:spcPts val="0"/>
              </a:spcBef>
            </a:pPr>
            <a:r>
              <a:rPr lang="id-ID" dirty="0" smtClean="0"/>
              <a:t>Contoh:</a:t>
            </a:r>
          </a:p>
          <a:p>
            <a:pPr lvl="1">
              <a:lnSpc>
                <a:spcPct val="130000"/>
              </a:lnSpc>
              <a:spcBef>
                <a:spcPts val="0"/>
              </a:spcBef>
            </a:pPr>
            <a:r>
              <a:rPr lang="id-ID" dirty="0" smtClean="0"/>
              <a:t> dalam bahasa Indonesia, fonem /k/ dalam kata bapak tidak pernah diucapkan secara tegas</a:t>
            </a:r>
          </a:p>
          <a:p>
            <a:pPr lvl="1">
              <a:lnSpc>
                <a:spcPct val="130000"/>
              </a:lnSpc>
              <a:spcBef>
                <a:spcPts val="0"/>
              </a:spcBef>
            </a:pPr>
            <a:r>
              <a:rPr lang="id-ID" dirty="0" smtClean="0"/>
              <a:t>penambahan sisipan fonem /y/ dalam pengucapan kata alamiah antara fonem /i/ dan /a/.</a:t>
            </a:r>
            <a:endParaRPr lang="id-ID" dirty="0"/>
          </a:p>
        </p:txBody>
      </p:sp>
    </p:spTree>
    <p:extLst>
      <p:ext uri="{BB962C8B-B14F-4D97-AF65-F5344CB8AC3E}">
        <p14:creationId xmlns:p14="http://schemas.microsoft.com/office/powerpoint/2010/main" val="1488062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Text To </a:t>
            </a:r>
            <a:r>
              <a:rPr lang="en-US" dirty="0" smtClean="0"/>
              <a:t/>
            </a:r>
            <a:br>
              <a:rPr lang="en-US" dirty="0" smtClean="0"/>
            </a:br>
            <a:r>
              <a:rPr lang="id-ID" dirty="0" smtClean="0"/>
              <a:t>Speech</a:t>
            </a:r>
            <a:endParaRPr lang="id-ID" dirty="0"/>
          </a:p>
        </p:txBody>
      </p:sp>
      <p:sp>
        <p:nvSpPr>
          <p:cNvPr id="3" name="Content Placeholder 2"/>
          <p:cNvSpPr>
            <a:spLocks noGrp="1"/>
          </p:cNvSpPr>
          <p:nvPr>
            <p:ph idx="1"/>
          </p:nvPr>
        </p:nvSpPr>
        <p:spPr/>
        <p:txBody>
          <a:bodyPr/>
          <a:lstStyle/>
          <a:p>
            <a:endParaRPr lang="id-ID" dirty="0"/>
          </a:p>
        </p:txBody>
      </p:sp>
      <p:pic>
        <p:nvPicPr>
          <p:cNvPr id="6" name="Picture 5"/>
          <p:cNvPicPr>
            <a:picLocks noChangeAspect="1"/>
          </p:cNvPicPr>
          <p:nvPr/>
        </p:nvPicPr>
        <p:blipFill>
          <a:blip r:embed="rId2"/>
          <a:stretch>
            <a:fillRect/>
          </a:stretch>
        </p:blipFill>
        <p:spPr>
          <a:xfrm>
            <a:off x="3081867" y="474306"/>
            <a:ext cx="5196421" cy="6224158"/>
          </a:xfrm>
          <a:prstGeom prst="rect">
            <a:avLst/>
          </a:prstGeom>
        </p:spPr>
      </p:pic>
    </p:spTree>
    <p:extLst>
      <p:ext uri="{BB962C8B-B14F-4D97-AF65-F5344CB8AC3E}">
        <p14:creationId xmlns:p14="http://schemas.microsoft.com/office/powerpoint/2010/main" val="161278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Text To Speech</a:t>
            </a:r>
            <a:endParaRPr lang="id-ID" dirty="0"/>
          </a:p>
        </p:txBody>
      </p:sp>
      <p:sp>
        <p:nvSpPr>
          <p:cNvPr id="3" name="Content Placeholder 2"/>
          <p:cNvSpPr>
            <a:spLocks noGrp="1"/>
          </p:cNvSpPr>
          <p:nvPr>
            <p:ph idx="1"/>
          </p:nvPr>
        </p:nvSpPr>
        <p:spPr>
          <a:xfrm>
            <a:off x="501555" y="1540933"/>
            <a:ext cx="7728045" cy="4846219"/>
          </a:xfrm>
        </p:spPr>
        <p:txBody>
          <a:bodyPr>
            <a:normAutofit lnSpcReduction="10000"/>
          </a:bodyPr>
          <a:lstStyle/>
          <a:p>
            <a:pPr>
              <a:lnSpc>
                <a:spcPct val="130000"/>
              </a:lnSpc>
              <a:spcBef>
                <a:spcPts val="0"/>
              </a:spcBef>
            </a:pPr>
            <a:r>
              <a:rPr lang="id-ID" dirty="0" smtClean="0"/>
              <a:t>Catatan:</a:t>
            </a:r>
          </a:p>
          <a:p>
            <a:pPr lvl="1">
              <a:lnSpc>
                <a:spcPct val="130000"/>
              </a:lnSpc>
              <a:spcBef>
                <a:spcPts val="0"/>
              </a:spcBef>
            </a:pPr>
            <a:r>
              <a:rPr lang="id-ID" dirty="0" smtClean="0"/>
              <a:t>Jika digunakan fonem sebagai basis unit bunyi, maka diperlukan database fonem dan synthesizer speech yang digunakan adalah dengan merangkaikan fonem</a:t>
            </a:r>
          </a:p>
          <a:p>
            <a:pPr lvl="1">
              <a:lnSpc>
                <a:spcPct val="130000"/>
              </a:lnSpc>
              <a:spcBef>
                <a:spcPts val="0"/>
              </a:spcBef>
            </a:pPr>
            <a:r>
              <a:rPr lang="id-ID" dirty="0" smtClean="0"/>
              <a:t>Jika digunakan diphone sebagai basis unit bunyi, maka diperlukan database diphone dan synthesizer speech yang digunakan adalah dengan merangkaikan diphone</a:t>
            </a:r>
          </a:p>
          <a:p>
            <a:pPr lvl="1">
              <a:lnSpc>
                <a:spcPct val="130000"/>
              </a:lnSpc>
              <a:spcBef>
                <a:spcPts val="0"/>
              </a:spcBef>
            </a:pPr>
            <a:r>
              <a:rPr lang="id-ID" dirty="0" smtClean="0"/>
              <a:t>Basis unit bunyi bisa menggunakan fonem, diphone, suku kata, atau bahkan kata</a:t>
            </a:r>
          </a:p>
          <a:p>
            <a:pPr lvl="1">
              <a:lnSpc>
                <a:spcPct val="130000"/>
              </a:lnSpc>
              <a:spcBef>
                <a:spcPts val="0"/>
              </a:spcBef>
            </a:pPr>
            <a:r>
              <a:rPr lang="id-ID" dirty="0" smtClean="0"/>
              <a:t>Basis unit bunyi yang digunakan akan menentukan jenis database yang digunakan, parsing teks yang digunakan, dan synthesizer speech yang digunakan </a:t>
            </a:r>
          </a:p>
          <a:p>
            <a:pPr lvl="1">
              <a:lnSpc>
                <a:spcPct val="130000"/>
              </a:lnSpc>
              <a:spcBef>
                <a:spcPts val="0"/>
              </a:spcBef>
            </a:pPr>
            <a:endParaRPr lang="id-ID" dirty="0"/>
          </a:p>
        </p:txBody>
      </p:sp>
    </p:spTree>
    <p:extLst>
      <p:ext uri="{BB962C8B-B14F-4D97-AF65-F5344CB8AC3E}">
        <p14:creationId xmlns:p14="http://schemas.microsoft.com/office/powerpoint/2010/main" val="3936765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Speech</a:t>
            </a:r>
            <a:endParaRPr lang="id-ID" dirty="0"/>
          </a:p>
        </p:txBody>
      </p:sp>
      <p:sp>
        <p:nvSpPr>
          <p:cNvPr id="3" name="Content Placeholder 2"/>
          <p:cNvSpPr>
            <a:spLocks noGrp="1"/>
          </p:cNvSpPr>
          <p:nvPr>
            <p:ph idx="1"/>
          </p:nvPr>
        </p:nvSpPr>
        <p:spPr/>
        <p:txBody>
          <a:bodyPr/>
          <a:lstStyle/>
          <a:p>
            <a:r>
              <a:rPr lang="id-ID" dirty="0" smtClean="0"/>
              <a:t>Penelitian di bidang speech sangat luas dan teru berkembang</a:t>
            </a:r>
          </a:p>
          <a:p>
            <a:r>
              <a:rPr lang="id-ID" dirty="0" smtClean="0"/>
              <a:t>Di Indonesia relatif sedikit diminati</a:t>
            </a:r>
          </a:p>
          <a:p>
            <a:r>
              <a:rPr lang="id-ID" dirty="0" smtClean="0"/>
              <a:t>Teknologi yang terkenal terkait speech:</a:t>
            </a:r>
          </a:p>
          <a:p>
            <a:pPr lvl="1"/>
            <a:r>
              <a:rPr lang="id-ID" dirty="0" smtClean="0"/>
              <a:t>Speech Recognition, Speech to Text</a:t>
            </a:r>
          </a:p>
          <a:p>
            <a:pPr lvl="1"/>
            <a:r>
              <a:rPr lang="id-ID" dirty="0" smtClean="0"/>
              <a:t>Text to Speech</a:t>
            </a:r>
            <a:endParaRPr lang="id-ID" dirty="0"/>
          </a:p>
        </p:txBody>
      </p:sp>
    </p:spTree>
    <p:extLst>
      <p:ext uri="{BB962C8B-B14F-4D97-AF65-F5344CB8AC3E}">
        <p14:creationId xmlns:p14="http://schemas.microsoft.com/office/powerpoint/2010/main" val="39966969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Text To Speech – Parsing Diphone</a:t>
            </a:r>
            <a:endParaRPr lang="id-ID" dirty="0"/>
          </a:p>
        </p:txBody>
      </p:sp>
      <p:sp>
        <p:nvSpPr>
          <p:cNvPr id="3" name="Content Placeholder 2"/>
          <p:cNvSpPr>
            <a:spLocks noGrp="1"/>
          </p:cNvSpPr>
          <p:nvPr>
            <p:ph idx="1"/>
          </p:nvPr>
        </p:nvSpPr>
        <p:spPr/>
        <p:txBody>
          <a:bodyPr/>
          <a:lstStyle/>
          <a:p>
            <a:r>
              <a:rPr lang="id-ID" dirty="0" smtClean="0"/>
              <a:t>Diphone adalah satuan unit bunyi yang menggabungkan dua buah fonem</a:t>
            </a:r>
          </a:p>
          <a:p>
            <a:r>
              <a:rPr lang="id-ID" dirty="0" smtClean="0"/>
              <a:t>Teks input diparsing hingga ke dalam bentuk diphone</a:t>
            </a:r>
          </a:p>
          <a:p>
            <a:r>
              <a:rPr lang="id-ID" dirty="0" smtClean="0"/>
              <a:t>Contoh:</a:t>
            </a:r>
            <a:endParaRPr lang="id-ID" dirty="0"/>
          </a:p>
        </p:txBody>
      </p:sp>
      <p:pic>
        <p:nvPicPr>
          <p:cNvPr id="4" name="Picture 3"/>
          <p:cNvPicPr>
            <a:picLocks noChangeAspect="1"/>
          </p:cNvPicPr>
          <p:nvPr/>
        </p:nvPicPr>
        <p:blipFill>
          <a:blip r:embed="rId2"/>
          <a:stretch>
            <a:fillRect/>
          </a:stretch>
        </p:blipFill>
        <p:spPr>
          <a:xfrm>
            <a:off x="2229916" y="3540519"/>
            <a:ext cx="4684168" cy="2636444"/>
          </a:xfrm>
          <a:prstGeom prst="rect">
            <a:avLst/>
          </a:prstGeom>
        </p:spPr>
      </p:pic>
    </p:spTree>
    <p:extLst>
      <p:ext uri="{BB962C8B-B14F-4D97-AF65-F5344CB8AC3E}">
        <p14:creationId xmlns:p14="http://schemas.microsoft.com/office/powerpoint/2010/main" val="222977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7963"/>
            <a:ext cx="7620000" cy="1143000"/>
          </a:xfrm>
        </p:spPr>
        <p:txBody>
          <a:bodyPr/>
          <a:lstStyle/>
          <a:p>
            <a:r>
              <a:rPr lang="id-ID" dirty="0" smtClean="0"/>
              <a:t>Synthesizer Speech menggunakan Diphone Concatenation </a:t>
            </a:r>
            <a:endParaRPr lang="id-ID" dirty="0"/>
          </a:p>
        </p:txBody>
      </p:sp>
      <p:sp>
        <p:nvSpPr>
          <p:cNvPr id="3" name="Content Placeholder 2"/>
          <p:cNvSpPr>
            <a:spLocks noGrp="1"/>
          </p:cNvSpPr>
          <p:nvPr>
            <p:ph idx="1"/>
          </p:nvPr>
        </p:nvSpPr>
        <p:spPr/>
        <p:txBody>
          <a:bodyPr/>
          <a:lstStyle/>
          <a:p>
            <a:endParaRPr lang="id-ID" dirty="0"/>
          </a:p>
        </p:txBody>
      </p:sp>
      <p:pic>
        <p:nvPicPr>
          <p:cNvPr id="4" name="Picture 3"/>
          <p:cNvPicPr>
            <a:picLocks noChangeAspect="1"/>
          </p:cNvPicPr>
          <p:nvPr/>
        </p:nvPicPr>
        <p:blipFill>
          <a:blip r:embed="rId2"/>
          <a:stretch>
            <a:fillRect/>
          </a:stretch>
        </p:blipFill>
        <p:spPr>
          <a:xfrm>
            <a:off x="1751071" y="2654990"/>
            <a:ext cx="5612698" cy="3356840"/>
          </a:xfrm>
          <a:prstGeom prst="rect">
            <a:avLst/>
          </a:prstGeom>
        </p:spPr>
      </p:pic>
    </p:spTree>
    <p:extLst>
      <p:ext uri="{BB962C8B-B14F-4D97-AF65-F5344CB8AC3E}">
        <p14:creationId xmlns:p14="http://schemas.microsoft.com/office/powerpoint/2010/main" val="194023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Speech Recognition</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497529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Speech Recognition</a:t>
            </a:r>
            <a:endParaRPr lang="id-ID"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4633" y="1690689"/>
            <a:ext cx="4594735" cy="4594735"/>
          </a:xfrm>
        </p:spPr>
      </p:pic>
    </p:spTree>
    <p:extLst>
      <p:ext uri="{BB962C8B-B14F-4D97-AF65-F5344CB8AC3E}">
        <p14:creationId xmlns:p14="http://schemas.microsoft.com/office/powerpoint/2010/main" val="151070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Speech Recognition</a:t>
            </a:r>
            <a:endParaRPr lang="id-ID" dirty="0"/>
          </a:p>
        </p:txBody>
      </p:sp>
      <p:sp>
        <p:nvSpPr>
          <p:cNvPr id="7" name="Content Placeholder 6"/>
          <p:cNvSpPr>
            <a:spLocks noGrp="1"/>
          </p:cNvSpPr>
          <p:nvPr>
            <p:ph idx="1"/>
          </p:nvPr>
        </p:nvSpPr>
        <p:spPr/>
        <p:txBody>
          <a:bodyPr/>
          <a:lstStyle/>
          <a:p>
            <a:r>
              <a:rPr lang="id-ID" dirty="0" smtClean="0"/>
              <a:t>Secara umum, sub proses yang ada di dalam Speech Recognition:</a:t>
            </a:r>
          </a:p>
          <a:p>
            <a:pPr marL="914400" lvl="1" indent="-457200">
              <a:buFont typeface="+mj-lt"/>
              <a:buAutoNum type="arabicPeriod"/>
            </a:pPr>
            <a:r>
              <a:rPr lang="id-ID" dirty="0" smtClean="0"/>
              <a:t>Preprocessing</a:t>
            </a:r>
          </a:p>
          <a:p>
            <a:pPr marL="914400" lvl="1" indent="-457200">
              <a:buFont typeface="+mj-lt"/>
              <a:buAutoNum type="arabicPeriod"/>
            </a:pPr>
            <a:r>
              <a:rPr lang="id-ID" dirty="0" smtClean="0"/>
              <a:t>Feature Extraction (Ekstraksi Ciri)</a:t>
            </a:r>
          </a:p>
          <a:p>
            <a:pPr marL="914400" lvl="1" indent="-457200">
              <a:buFont typeface="+mj-lt"/>
              <a:buAutoNum type="arabicPeriod"/>
            </a:pPr>
            <a:r>
              <a:rPr lang="id-ID" dirty="0" smtClean="0"/>
              <a:t>Classification</a:t>
            </a:r>
          </a:p>
          <a:p>
            <a:pPr marL="1371600" lvl="2" indent="-457200">
              <a:buFont typeface="+mj-lt"/>
              <a:buAutoNum type="arabicPeriod"/>
            </a:pPr>
            <a:r>
              <a:rPr lang="id-ID" dirty="0" smtClean="0"/>
              <a:t>Training</a:t>
            </a:r>
          </a:p>
          <a:p>
            <a:pPr marL="1371600" lvl="2" indent="-457200">
              <a:buFont typeface="+mj-lt"/>
              <a:buAutoNum type="arabicPeriod"/>
            </a:pPr>
            <a:r>
              <a:rPr lang="id-ID" dirty="0" smtClean="0"/>
              <a:t>Testing</a:t>
            </a:r>
            <a:endParaRPr lang="id-ID" dirty="0"/>
          </a:p>
        </p:txBody>
      </p:sp>
    </p:spTree>
    <p:extLst>
      <p:ext uri="{BB962C8B-B14F-4D97-AF65-F5344CB8AC3E}">
        <p14:creationId xmlns:p14="http://schemas.microsoft.com/office/powerpoint/2010/main" val="10147830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Speech Recognition</a:t>
            </a:r>
            <a:endParaRPr lang="id-ID" dirty="0"/>
          </a:p>
        </p:txBody>
      </p:sp>
      <p:sp>
        <p:nvSpPr>
          <p:cNvPr id="7" name="Content Placeholder 6"/>
          <p:cNvSpPr>
            <a:spLocks noGrp="1"/>
          </p:cNvSpPr>
          <p:nvPr>
            <p:ph idx="1"/>
          </p:nvPr>
        </p:nvSpPr>
        <p:spPr/>
        <p:txBody>
          <a:bodyPr>
            <a:normAutofit lnSpcReduction="10000"/>
          </a:bodyPr>
          <a:lstStyle/>
          <a:p>
            <a:r>
              <a:rPr lang="id-ID" dirty="0" smtClean="0"/>
              <a:t>Secara umum, sub proses yang ada di dalam Speech Recognition:</a:t>
            </a:r>
          </a:p>
          <a:p>
            <a:pPr marL="914400" lvl="1" indent="-457200">
              <a:buFont typeface="+mj-lt"/>
              <a:buAutoNum type="arabicPeriod"/>
            </a:pPr>
            <a:r>
              <a:rPr lang="id-ID" dirty="0" smtClean="0"/>
              <a:t>Preprocessing</a:t>
            </a:r>
          </a:p>
          <a:p>
            <a:pPr marL="914400" lvl="2" indent="0">
              <a:buNone/>
            </a:pPr>
            <a:r>
              <a:rPr lang="id-ID" dirty="0" smtClean="0"/>
              <a:t>Reduksi noise, segmentasi/parsing sinyal hingga ke bentuk sinyal kata/suku kata/fonem</a:t>
            </a:r>
          </a:p>
          <a:p>
            <a:pPr marL="914400" lvl="1" indent="-457200">
              <a:buFont typeface="+mj-lt"/>
              <a:buAutoNum type="arabicPeriod"/>
            </a:pPr>
            <a:r>
              <a:rPr lang="id-ID" dirty="0" smtClean="0"/>
              <a:t>Feature Extraction (Ekstraksi Ciri)</a:t>
            </a:r>
          </a:p>
          <a:p>
            <a:pPr lvl="2"/>
            <a:r>
              <a:rPr lang="id-ID" dirty="0" smtClean="0"/>
              <a:t>Mengambil ciri (feature) yang dianggap mewakili setiap unit speech</a:t>
            </a:r>
          </a:p>
          <a:p>
            <a:pPr lvl="2"/>
            <a:r>
              <a:rPr lang="id-ID" dirty="0" smtClean="0"/>
              <a:t>Ciri dapat berupa pitch/frekuensi fundamental, frekuensi formant, warna suara, atau ciri lainnya</a:t>
            </a:r>
          </a:p>
          <a:p>
            <a:pPr lvl="2"/>
            <a:r>
              <a:rPr lang="id-ID" dirty="0" smtClean="0"/>
              <a:t>Menggunakan berbagai metode, di antaranya kuantisasi vektor, MFCC, dll</a:t>
            </a:r>
          </a:p>
          <a:p>
            <a:pPr marL="914400" lvl="1" indent="-457200">
              <a:buFont typeface="+mj-lt"/>
              <a:buAutoNum type="arabicPeriod"/>
            </a:pPr>
            <a:r>
              <a:rPr lang="id-ID" dirty="0" smtClean="0"/>
              <a:t>Classification</a:t>
            </a:r>
          </a:p>
          <a:p>
            <a:pPr lvl="2"/>
            <a:r>
              <a:rPr lang="id-ID" dirty="0" smtClean="0"/>
              <a:t>Menggunakan berbagai metode, dapat berupa metode machine learning, atau metode statistik, atau gabungan keduanya</a:t>
            </a:r>
          </a:p>
          <a:p>
            <a:pPr marL="914400" lvl="2" indent="0">
              <a:buNone/>
            </a:pPr>
            <a:r>
              <a:rPr lang="id-ID" dirty="0" smtClean="0"/>
              <a:t>Contoh metode: JST, Hidden Markov Model, SVM, dll</a:t>
            </a:r>
          </a:p>
        </p:txBody>
      </p:sp>
    </p:spTree>
    <p:extLst>
      <p:ext uri="{BB962C8B-B14F-4D97-AF65-F5344CB8AC3E}">
        <p14:creationId xmlns:p14="http://schemas.microsoft.com/office/powerpoint/2010/main" val="25388849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Speech Recognition-Tantangan</a:t>
            </a:r>
            <a:endParaRPr lang="id-ID" dirty="0"/>
          </a:p>
        </p:txBody>
      </p:sp>
      <p:sp>
        <p:nvSpPr>
          <p:cNvPr id="7" name="Content Placeholder 6"/>
          <p:cNvSpPr>
            <a:spLocks noGrp="1"/>
          </p:cNvSpPr>
          <p:nvPr>
            <p:ph idx="1"/>
          </p:nvPr>
        </p:nvSpPr>
        <p:spPr/>
        <p:txBody>
          <a:bodyPr/>
          <a:lstStyle/>
          <a:p>
            <a:r>
              <a:rPr lang="id-ID" dirty="0" smtClean="0"/>
              <a:t>Peluang noise yang besar, terutama jika Speech Recognition digunakan di environment umum</a:t>
            </a:r>
          </a:p>
          <a:p>
            <a:r>
              <a:rPr lang="id-ID" dirty="0" smtClean="0"/>
              <a:t>Speech mengandung banyak komponen yang rentan berubah dan mempengaruhi sinyal asli</a:t>
            </a:r>
          </a:p>
          <a:p>
            <a:pPr lvl="1"/>
            <a:r>
              <a:rPr lang="id-ID" dirty="0" smtClean="0"/>
              <a:t>Contoh: kondisi kesehatan, logat/dialek</a:t>
            </a:r>
          </a:p>
          <a:p>
            <a:r>
              <a:rPr lang="id-ID" dirty="0" smtClean="0"/>
              <a:t>Sulitnya memisahkan background voice dengan speech</a:t>
            </a:r>
          </a:p>
          <a:p>
            <a:r>
              <a:rPr lang="id-ID" dirty="0" smtClean="0"/>
              <a:t>Sangat terikat pada bahasa tertentu</a:t>
            </a:r>
          </a:p>
          <a:p>
            <a:endParaRPr lang="id-ID" dirty="0" smtClean="0"/>
          </a:p>
        </p:txBody>
      </p:sp>
    </p:spTree>
    <p:extLst>
      <p:ext uri="{BB962C8B-B14F-4D97-AF65-F5344CB8AC3E}">
        <p14:creationId xmlns:p14="http://schemas.microsoft.com/office/powerpoint/2010/main" val="18696976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Speech Recognition vs Telinga-Otak Manusia</a:t>
            </a:r>
            <a:endParaRPr lang="id-ID" dirty="0"/>
          </a:p>
        </p:txBody>
      </p:sp>
      <p:sp>
        <p:nvSpPr>
          <p:cNvPr id="7" name="Content Placeholder 6"/>
          <p:cNvSpPr>
            <a:spLocks noGrp="1"/>
          </p:cNvSpPr>
          <p:nvPr>
            <p:ph idx="1"/>
          </p:nvPr>
        </p:nvSpPr>
        <p:spPr/>
        <p:txBody>
          <a:bodyPr>
            <a:normAutofit fontScale="77500" lnSpcReduction="20000"/>
          </a:bodyPr>
          <a:lstStyle/>
          <a:p>
            <a:r>
              <a:rPr lang="id-ID" dirty="0" smtClean="0"/>
              <a:t>Kemampuan Telinga dan Otak Manusia lebih superior</a:t>
            </a:r>
            <a:endParaRPr lang="en-US" dirty="0" smtClean="0"/>
          </a:p>
          <a:p>
            <a:endParaRPr lang="id-ID" dirty="0" smtClean="0"/>
          </a:p>
          <a:p>
            <a:r>
              <a:rPr lang="id-ID" dirty="0" smtClean="0"/>
              <a:t>Manusia dengan mudah memisahkan antara pembicara dengan suara musik di latar belakang, sementara komputer masih sangat sulit melakukan itu</a:t>
            </a:r>
            <a:endParaRPr lang="en-US" dirty="0" smtClean="0"/>
          </a:p>
          <a:p>
            <a:endParaRPr lang="id-ID" dirty="0" smtClean="0"/>
          </a:p>
          <a:p>
            <a:r>
              <a:rPr lang="id-ID" dirty="0" smtClean="0"/>
              <a:t>Bahkan manusia mempunyai kemampuan untuk fokus (berusaha fokus). Misalkan dalam satu keramaian konser musik, anda berbicara dengan teman di sebelah, masih bisa memahami apa yang diucapkan. Speech Recognition?</a:t>
            </a:r>
            <a:endParaRPr lang="en-US" dirty="0" smtClean="0"/>
          </a:p>
          <a:p>
            <a:endParaRPr lang="id-ID" dirty="0" smtClean="0"/>
          </a:p>
          <a:p>
            <a:r>
              <a:rPr lang="id-ID" dirty="0" smtClean="0"/>
              <a:t>Mengapa komputer sulit melakukannya? Semuanya berhubungan dengan pemrosesan sinyal suara. Pemrosesan tersebut sekarang masih berbasis frekuensi. Ketika sebuah informasi dalam sinyal suara mempunyai komponen frekuensi yang banyak sama dengan komponen frekuensi noise-nya, jadi sulit memisahkannya, sementara telinga dan otak manusia masih bisa melakukannya dengan mudah. Jadi, kesimpulannya? Telinga dan otak manusia mungkin bekerja dengan prinsip yang berbeda……….., mungkin tidak berbasis pemisahan frekuensi. Sensor dalam telinga manusia berupa  rambut-rambut halus yang jumlahnya sangat banyak, sementara sensor komputer hanya satu buah mikrofon. Oleh karena itu, salah satu arah riset yang berkembang adalah penggunaan array mikrofon untuk menirukan banyaknya sensor dalam telingan manusia.</a:t>
            </a:r>
          </a:p>
        </p:txBody>
      </p:sp>
    </p:spTree>
    <p:extLst>
      <p:ext uri="{BB962C8B-B14F-4D97-AF65-F5344CB8AC3E}">
        <p14:creationId xmlns:p14="http://schemas.microsoft.com/office/powerpoint/2010/main" val="16095363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Speech Recognition vs Telinga-Otak Manusia</a:t>
            </a:r>
            <a:endParaRPr lang="id-ID" dirty="0"/>
          </a:p>
        </p:txBody>
      </p:sp>
      <p:sp>
        <p:nvSpPr>
          <p:cNvPr id="7" name="Content Placeholder 6"/>
          <p:cNvSpPr>
            <a:spLocks noGrp="1"/>
          </p:cNvSpPr>
          <p:nvPr>
            <p:ph idx="1"/>
          </p:nvPr>
        </p:nvSpPr>
        <p:spPr/>
        <p:txBody>
          <a:bodyPr>
            <a:normAutofit/>
          </a:bodyPr>
          <a:lstStyle/>
          <a:p>
            <a:r>
              <a:rPr lang="id-ID" dirty="0" smtClean="0"/>
              <a:t>Mengapa komputer sulit melakukannya? </a:t>
            </a:r>
            <a:endParaRPr lang="en-US" dirty="0" smtClean="0"/>
          </a:p>
          <a:p>
            <a:endParaRPr lang="id-ID" dirty="0" smtClean="0"/>
          </a:p>
          <a:p>
            <a:r>
              <a:rPr lang="id-ID" dirty="0" smtClean="0"/>
              <a:t>Semuanya berhubungan dengan pemrosesan sinyal suara yang sekarang masih berbasis frekuensi</a:t>
            </a:r>
            <a:endParaRPr lang="en-US" dirty="0" smtClean="0"/>
          </a:p>
          <a:p>
            <a:endParaRPr lang="id-ID" dirty="0" smtClean="0"/>
          </a:p>
          <a:p>
            <a:r>
              <a:rPr lang="id-ID" dirty="0" smtClean="0"/>
              <a:t>Ketika sebuah informasi dalam sinyal suara mempunyai komponen frekuensi yang sama banyaknya dengan komponen frekuensi noise-nya, maka sangat sulit memisahkannya</a:t>
            </a:r>
            <a:endParaRPr lang="en-US" dirty="0" smtClean="0"/>
          </a:p>
          <a:p>
            <a:endParaRPr lang="id-ID" dirty="0" smtClean="0"/>
          </a:p>
          <a:p>
            <a:r>
              <a:rPr lang="id-ID" dirty="0" smtClean="0"/>
              <a:t>Telinga dan otak manusia mungkin bekerja dengan prinsip yang berbeda, mungkin tidak berbasis pemisahan frekuensi </a:t>
            </a:r>
            <a:r>
              <a:rPr lang="id-ID" dirty="0" smtClean="0">
                <a:sym typeface="Wingdings" panose="05000000000000000000" pitchFamily="2" charset="2"/>
              </a:rPr>
              <a:t> Masih memerlukan riset yang panjang</a:t>
            </a:r>
            <a:endParaRPr lang="id-ID" dirty="0" smtClean="0"/>
          </a:p>
        </p:txBody>
      </p:sp>
    </p:spTree>
    <p:extLst>
      <p:ext uri="{BB962C8B-B14F-4D97-AF65-F5344CB8AC3E}">
        <p14:creationId xmlns:p14="http://schemas.microsoft.com/office/powerpoint/2010/main" val="20711585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Speaker Recognition</a:t>
            </a:r>
            <a:endParaRPr lang="id-ID"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8560" y="1600200"/>
            <a:ext cx="6477280" cy="4800600"/>
          </a:xfrm>
        </p:spPr>
      </p:pic>
    </p:spTree>
    <p:extLst>
      <p:ext uri="{BB962C8B-B14F-4D97-AF65-F5344CB8AC3E}">
        <p14:creationId xmlns:p14="http://schemas.microsoft.com/office/powerpoint/2010/main" val="304982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Sistem Pembentukan Sinyal Ucapan</a:t>
            </a:r>
            <a:endParaRPr lang="id-ID" dirty="0"/>
          </a:p>
        </p:txBody>
      </p:sp>
      <p:sp>
        <p:nvSpPr>
          <p:cNvPr id="3" name="Content Placeholder 2"/>
          <p:cNvSpPr>
            <a:spLocks noGrp="1"/>
          </p:cNvSpPr>
          <p:nvPr>
            <p:ph idx="1"/>
          </p:nvPr>
        </p:nvSpPr>
        <p:spPr/>
        <p:txBody>
          <a:bodyPr/>
          <a:lstStyle/>
          <a:p>
            <a:r>
              <a:rPr lang="id-ID" dirty="0" smtClean="0"/>
              <a:t>Ucapan manusia dihasilkan oleh suatu sistem produksi ucapan yang dibentuk oleh alat-alat ucap manusia</a:t>
            </a:r>
          </a:p>
          <a:p>
            <a:r>
              <a:rPr lang="id-ID" dirty="0" smtClean="0"/>
              <a:t>Dimulai dengan formulasi pesan dalam otak pembicara</a:t>
            </a:r>
          </a:p>
          <a:p>
            <a:r>
              <a:rPr lang="id-ID" dirty="0" smtClean="0"/>
              <a:t>Pesan tersebut akan diubah menjadi perintah-perintah yang diberikan kepada alat-alat ucap manusia, sehingga akhirnya dihasilkan ucapan yang sesuai dengan pesan yang ingin diucapkan</a:t>
            </a:r>
            <a:endParaRPr lang="id-ID" dirty="0"/>
          </a:p>
        </p:txBody>
      </p:sp>
    </p:spTree>
    <p:extLst>
      <p:ext uri="{BB962C8B-B14F-4D97-AF65-F5344CB8AC3E}">
        <p14:creationId xmlns:p14="http://schemas.microsoft.com/office/powerpoint/2010/main" val="25433138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Speaker Recognition</a:t>
            </a:r>
            <a:endParaRPr lang="id-ID" dirty="0"/>
          </a:p>
        </p:txBody>
      </p:sp>
      <p:sp>
        <p:nvSpPr>
          <p:cNvPr id="3" name="Content Placeholder 2"/>
          <p:cNvSpPr>
            <a:spLocks noGrp="1"/>
          </p:cNvSpPr>
          <p:nvPr>
            <p:ph idx="1"/>
          </p:nvPr>
        </p:nvSpPr>
        <p:spPr/>
        <p:txBody>
          <a:bodyPr/>
          <a:lstStyle/>
          <a:p>
            <a:r>
              <a:rPr lang="id-ID" dirty="0" smtClean="0"/>
              <a:t>Umumnya hanya menggunakan command tertentu (tidak banyak variasi kata)</a:t>
            </a:r>
          </a:p>
          <a:p>
            <a:r>
              <a:rPr lang="id-ID" dirty="0" smtClean="0"/>
              <a:t>Relatif lebih mudah daripada speech recognition</a:t>
            </a:r>
          </a:p>
          <a:p>
            <a:r>
              <a:rPr lang="id-ID" dirty="0" smtClean="0"/>
              <a:t>Implementasi: Autentikasi, presensi</a:t>
            </a:r>
            <a:endParaRPr lang="id-ID" dirty="0"/>
          </a:p>
        </p:txBody>
      </p:sp>
    </p:spTree>
    <p:extLst>
      <p:ext uri="{BB962C8B-B14F-4D97-AF65-F5344CB8AC3E}">
        <p14:creationId xmlns:p14="http://schemas.microsoft.com/office/powerpoint/2010/main" val="35647208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CBAR</a:t>
            </a:r>
            <a:endParaRPr lang="id-ID" dirty="0"/>
          </a:p>
        </p:txBody>
      </p:sp>
      <p:sp>
        <p:nvSpPr>
          <p:cNvPr id="3" name="Content Placeholder 2"/>
          <p:cNvSpPr>
            <a:spLocks noGrp="1"/>
          </p:cNvSpPr>
          <p:nvPr>
            <p:ph idx="1"/>
          </p:nvPr>
        </p:nvSpPr>
        <p:spPr/>
        <p:txBody>
          <a:bodyPr/>
          <a:lstStyle/>
          <a:p>
            <a:r>
              <a:rPr lang="id-ID" dirty="0" smtClean="0"/>
              <a:t>Teknologi lain yang sedang berkembang</a:t>
            </a:r>
          </a:p>
          <a:p>
            <a:r>
              <a:rPr lang="id-ID" dirty="0" smtClean="0"/>
              <a:t>Content Based Audio Retrieval</a:t>
            </a:r>
          </a:p>
          <a:p>
            <a:r>
              <a:rPr lang="id-ID" dirty="0" smtClean="0"/>
              <a:t>Selama ini pencarian data audio pada searching engines masih berbasis text-searching</a:t>
            </a:r>
          </a:p>
          <a:p>
            <a:r>
              <a:rPr lang="id-ID" dirty="0" smtClean="0"/>
              <a:t>CBAR berbasis kesamaan konten audio</a:t>
            </a:r>
          </a:p>
          <a:p>
            <a:pPr marL="0" indent="0">
              <a:buNone/>
            </a:pPr>
            <a:endParaRPr lang="id-ID" dirty="0"/>
          </a:p>
        </p:txBody>
      </p:sp>
    </p:spTree>
    <p:extLst>
      <p:ext uri="{BB962C8B-B14F-4D97-AF65-F5344CB8AC3E}">
        <p14:creationId xmlns:p14="http://schemas.microsoft.com/office/powerpoint/2010/main" val="3478201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d-ID" dirty="0" smtClean="0"/>
              <a:t>Sistem Pembentukan Sinyal Ucapan</a:t>
            </a:r>
            <a:endParaRPr lang="id-ID" dirty="0"/>
          </a:p>
        </p:txBody>
      </p:sp>
      <p:sp>
        <p:nvSpPr>
          <p:cNvPr id="6" name="Content Placeholder 5"/>
          <p:cNvSpPr>
            <a:spLocks noGrp="1"/>
          </p:cNvSpPr>
          <p:nvPr>
            <p:ph sz="half" idx="1"/>
          </p:nvPr>
        </p:nvSpPr>
        <p:spPr>
          <a:xfrm>
            <a:off x="4255995" y="1690688"/>
            <a:ext cx="4259356" cy="4486275"/>
          </a:xfrm>
        </p:spPr>
        <p:txBody>
          <a:bodyPr/>
          <a:lstStyle/>
          <a:p>
            <a:r>
              <a:rPr lang="id-ID" dirty="0" smtClean="0"/>
              <a:t>Vocal tract ditandai oleh garis putus-putus, dimulai dari vocal cords atau glottis, dan berakhir pada mulut</a:t>
            </a:r>
          </a:p>
          <a:p>
            <a:r>
              <a:rPr lang="es-ES" dirty="0" smtClean="0"/>
              <a:t>Vocal </a:t>
            </a:r>
            <a:r>
              <a:rPr lang="es-ES" dirty="0" err="1" smtClean="0"/>
              <a:t>tract</a:t>
            </a:r>
            <a:r>
              <a:rPr lang="es-ES" dirty="0" smtClean="0"/>
              <a:t> </a:t>
            </a:r>
            <a:r>
              <a:rPr lang="es-ES" dirty="0" err="1" smtClean="0"/>
              <a:t>terdiri</a:t>
            </a:r>
            <a:r>
              <a:rPr lang="es-ES" dirty="0" smtClean="0"/>
              <a:t> </a:t>
            </a:r>
            <a:r>
              <a:rPr lang="es-ES" dirty="0" err="1" smtClean="0"/>
              <a:t>dari</a:t>
            </a:r>
            <a:r>
              <a:rPr lang="es-ES" dirty="0" smtClean="0"/>
              <a:t> </a:t>
            </a:r>
            <a:r>
              <a:rPr lang="es-ES" dirty="0" err="1" smtClean="0"/>
              <a:t>pharynx</a:t>
            </a:r>
            <a:r>
              <a:rPr lang="es-ES" dirty="0" smtClean="0"/>
              <a:t> (</a:t>
            </a:r>
            <a:r>
              <a:rPr lang="es-ES" dirty="0" err="1" smtClean="0"/>
              <a:t>koneksi</a:t>
            </a:r>
            <a:r>
              <a:rPr lang="es-ES" dirty="0" smtClean="0"/>
              <a:t> antara </a:t>
            </a:r>
            <a:r>
              <a:rPr lang="es-ES" dirty="0" err="1" smtClean="0"/>
              <a:t>esophagus</a:t>
            </a:r>
            <a:r>
              <a:rPr lang="es-ES" dirty="0" smtClean="0"/>
              <a:t> </a:t>
            </a:r>
            <a:r>
              <a:rPr lang="es-ES" dirty="0" err="1" smtClean="0"/>
              <a:t>dengan</a:t>
            </a:r>
            <a:r>
              <a:rPr lang="es-ES" dirty="0" smtClean="0"/>
              <a:t> </a:t>
            </a:r>
            <a:r>
              <a:rPr lang="es-ES" dirty="0" err="1" smtClean="0"/>
              <a:t>mulut</a:t>
            </a:r>
            <a:r>
              <a:rPr lang="es-ES" dirty="0" smtClean="0"/>
              <a:t>) dan </a:t>
            </a:r>
            <a:r>
              <a:rPr lang="es-ES" dirty="0" err="1" smtClean="0"/>
              <a:t>mulut</a:t>
            </a:r>
            <a:endParaRPr lang="id-ID" dirty="0"/>
          </a:p>
          <a:p>
            <a:endParaRPr lang="id-ID" dirty="0"/>
          </a:p>
        </p:txBody>
      </p:sp>
      <p:pic>
        <p:nvPicPr>
          <p:cNvPr id="7" name="Picture 6"/>
          <p:cNvPicPr>
            <a:picLocks noChangeAspect="1"/>
          </p:cNvPicPr>
          <p:nvPr/>
        </p:nvPicPr>
        <p:blipFill>
          <a:blip r:embed="rId2"/>
          <a:stretch>
            <a:fillRect/>
          </a:stretch>
        </p:blipFill>
        <p:spPr>
          <a:xfrm>
            <a:off x="887086" y="1690688"/>
            <a:ext cx="3026009" cy="4403864"/>
          </a:xfrm>
          <a:prstGeom prst="rect">
            <a:avLst/>
          </a:prstGeom>
        </p:spPr>
      </p:pic>
    </p:spTree>
    <p:extLst>
      <p:ext uri="{BB962C8B-B14F-4D97-AF65-F5344CB8AC3E}">
        <p14:creationId xmlns:p14="http://schemas.microsoft.com/office/powerpoint/2010/main" val="17007621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Vocal Tract</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21" r="9642"/>
          <a:stretch/>
        </p:blipFill>
        <p:spPr bwMode="auto">
          <a:xfrm>
            <a:off x="245658" y="1366766"/>
            <a:ext cx="3916907"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9234"/>
          <a:stretch/>
        </p:blipFill>
        <p:spPr bwMode="auto">
          <a:xfrm>
            <a:off x="745935" y="5900666"/>
            <a:ext cx="7115175" cy="95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023" r="18829" b="21808"/>
          <a:stretch/>
        </p:blipFill>
        <p:spPr bwMode="auto">
          <a:xfrm>
            <a:off x="4531056" y="1538500"/>
            <a:ext cx="4421875" cy="360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179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Model Sistem Produksi Speech</a:t>
            </a:r>
            <a:endParaRPr lang="id-ID" dirty="0"/>
          </a:p>
        </p:txBody>
      </p:sp>
      <p:sp>
        <p:nvSpPr>
          <p:cNvPr id="4" name="Content Placeholder 3"/>
          <p:cNvSpPr>
            <a:spLocks noGrp="1"/>
          </p:cNvSpPr>
          <p:nvPr>
            <p:ph sz="half" idx="1"/>
          </p:nvPr>
        </p:nvSpPr>
        <p:spPr>
          <a:xfrm>
            <a:off x="4309280" y="1825625"/>
            <a:ext cx="4288809" cy="4547879"/>
          </a:xfrm>
        </p:spPr>
        <p:txBody>
          <a:bodyPr>
            <a:normAutofit fontScale="70000" lnSpcReduction="20000"/>
          </a:bodyPr>
          <a:lstStyle/>
          <a:p>
            <a:r>
              <a:rPr lang="id-ID" dirty="0" smtClean="0"/>
              <a:t>Pembentukan ucapan dimulai dengan adanya hembusan udara dari paru-paru</a:t>
            </a:r>
          </a:p>
          <a:p>
            <a:r>
              <a:rPr lang="id-ID" dirty="0" smtClean="0"/>
              <a:t>Cara kerjanya mirip seperti piston atau pompa yang ditekan untuk menghasilkan tekanan udara. Pada saat vocal cord berada dalam keadaan tegang, aliran udara akan menyebabkan terjadinya vibrasi pada vocal cord dan menghasilkan bunyi ucapan yang disebut voiced speech sound. Pada saat vocal cord berada dalam keadaan lemas, aliran udara akan melalui daerah yang sempit pada vocal tract dan menyebabkan terjadinya turbulensi, sehingga menghasilkan suara yang dikenal sebagai unvoiced sound.</a:t>
            </a:r>
            <a:endParaRPr lang="id-ID" dirty="0"/>
          </a:p>
        </p:txBody>
      </p:sp>
      <p:pic>
        <p:nvPicPr>
          <p:cNvPr id="5" name="Picture 4"/>
          <p:cNvPicPr>
            <a:picLocks noChangeAspect="1"/>
          </p:cNvPicPr>
          <p:nvPr/>
        </p:nvPicPr>
        <p:blipFill>
          <a:blip r:embed="rId2"/>
          <a:stretch>
            <a:fillRect/>
          </a:stretch>
        </p:blipFill>
        <p:spPr>
          <a:xfrm>
            <a:off x="803779" y="1825626"/>
            <a:ext cx="3309845" cy="4547879"/>
          </a:xfrm>
          <a:prstGeom prst="rect">
            <a:avLst/>
          </a:prstGeom>
        </p:spPr>
      </p:pic>
    </p:spTree>
    <p:extLst>
      <p:ext uri="{BB962C8B-B14F-4D97-AF65-F5344CB8AC3E}">
        <p14:creationId xmlns:p14="http://schemas.microsoft.com/office/powerpoint/2010/main" val="37764002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470"/>
            <a:ext cx="3186752" cy="1143000"/>
          </a:xfrm>
        </p:spPr>
        <p:txBody>
          <a:bodyPr/>
          <a:lstStyle/>
          <a:p>
            <a:r>
              <a:rPr lang="en-US" dirty="0" smtClean="0"/>
              <a:t>Two Tube Vocal Tract</a:t>
            </a:r>
            <a:endParaRPr lang="en-US" dirty="0"/>
          </a:p>
        </p:txBody>
      </p:sp>
      <p:sp>
        <p:nvSpPr>
          <p:cNvPr id="3" name="Content Placeholder 2"/>
          <p:cNvSpPr>
            <a:spLocks noGrp="1"/>
          </p:cNvSpPr>
          <p:nvPr>
            <p:ph idx="1"/>
          </p:nvPr>
        </p:nvSpPr>
        <p:spPr>
          <a:xfrm>
            <a:off x="142876" y="1443033"/>
            <a:ext cx="4019692" cy="3962400"/>
          </a:xfrm>
        </p:spPr>
        <p:txBody>
          <a:bodyPr>
            <a:noAutofit/>
          </a:bodyPr>
          <a:lstStyle/>
          <a:p>
            <a:r>
              <a:rPr lang="en-US" sz="1700" dirty="0" smtClean="0"/>
              <a:t>Vocal tract </a:t>
            </a:r>
            <a:r>
              <a:rPr lang="en-US" sz="1700" dirty="0" err="1" smtClean="0"/>
              <a:t>dengan</a:t>
            </a:r>
            <a:r>
              <a:rPr lang="en-US" sz="1700" dirty="0" smtClean="0"/>
              <a:t> </a:t>
            </a:r>
            <a:r>
              <a:rPr lang="en-US" sz="1700" dirty="0" smtClean="0">
                <a:solidFill>
                  <a:srgbClr val="FF0000"/>
                </a:solidFill>
              </a:rPr>
              <a:t>model 2-tube </a:t>
            </a:r>
            <a:r>
              <a:rPr lang="en-US" sz="1700" dirty="0" err="1" smtClean="0">
                <a:solidFill>
                  <a:srgbClr val="FF0000"/>
                </a:solidFill>
              </a:rPr>
              <a:t>mensederhanakan</a:t>
            </a:r>
            <a:r>
              <a:rPr lang="en-US" sz="1700" dirty="0" smtClean="0"/>
              <a:t> </a:t>
            </a:r>
            <a:r>
              <a:rPr lang="en-US" sz="1700" dirty="0" err="1" smtClean="0"/>
              <a:t>konfigurasi</a:t>
            </a:r>
            <a:r>
              <a:rPr lang="en-US" sz="1700" dirty="0" smtClean="0"/>
              <a:t> </a:t>
            </a:r>
            <a:r>
              <a:rPr lang="en-US" sz="1700" dirty="0" smtClean="0">
                <a:solidFill>
                  <a:srgbClr val="FF0000"/>
                </a:solidFill>
              </a:rPr>
              <a:t>vocal tract</a:t>
            </a:r>
            <a:r>
              <a:rPr lang="en-US" sz="1700" dirty="0" smtClean="0"/>
              <a:t> yang </a:t>
            </a:r>
            <a:r>
              <a:rPr lang="en-US" sz="1700" dirty="0" err="1" smtClean="0"/>
              <a:t>sebenarnya</a:t>
            </a:r>
            <a:r>
              <a:rPr lang="en-US" sz="1700" dirty="0" smtClean="0"/>
              <a:t>.</a:t>
            </a:r>
          </a:p>
          <a:p>
            <a:r>
              <a:rPr lang="en-US" sz="1700" dirty="0" err="1" smtClean="0"/>
              <a:t>Kurva</a:t>
            </a:r>
            <a:r>
              <a:rPr lang="en-US" sz="1700" dirty="0" smtClean="0"/>
              <a:t> </a:t>
            </a:r>
            <a:r>
              <a:rPr lang="en-US" sz="1700" dirty="0" err="1" smtClean="0"/>
              <a:t>dari</a:t>
            </a:r>
            <a:r>
              <a:rPr lang="en-US" sz="1700" dirty="0" smtClean="0"/>
              <a:t> tube </a:t>
            </a:r>
            <a:r>
              <a:rPr lang="en-US" sz="1700" dirty="0" err="1" smtClean="0"/>
              <a:t>diabaikan</a:t>
            </a:r>
            <a:r>
              <a:rPr lang="en-US" sz="1700" dirty="0" smtClean="0"/>
              <a:t>.</a:t>
            </a:r>
          </a:p>
          <a:p>
            <a:r>
              <a:rPr lang="en-US" sz="1700" dirty="0" smtClean="0">
                <a:solidFill>
                  <a:srgbClr val="FF0000"/>
                </a:solidFill>
              </a:rPr>
              <a:t>Vocal tract</a:t>
            </a:r>
            <a:r>
              <a:rPr lang="en-US" sz="1700" dirty="0" smtClean="0"/>
              <a:t> </a:t>
            </a:r>
            <a:r>
              <a:rPr lang="en-US" sz="1700" dirty="0" err="1" smtClean="0">
                <a:solidFill>
                  <a:srgbClr val="FF0000"/>
                </a:solidFill>
              </a:rPr>
              <a:t>dimodelkan</a:t>
            </a:r>
            <a:r>
              <a:rPr lang="en-US" sz="1700" dirty="0" smtClean="0"/>
              <a:t> </a:t>
            </a:r>
            <a:r>
              <a:rPr lang="en-US" sz="1700" dirty="0" err="1" smtClean="0"/>
              <a:t>dengan</a:t>
            </a:r>
            <a:r>
              <a:rPr lang="en-US" sz="1700" dirty="0" smtClean="0"/>
              <a:t> </a:t>
            </a:r>
            <a:r>
              <a:rPr lang="en-US" sz="1700" dirty="0" err="1" smtClean="0"/>
              <a:t>sebuah</a:t>
            </a:r>
            <a:r>
              <a:rPr lang="en-US" sz="1700" dirty="0" smtClean="0"/>
              <a:t> </a:t>
            </a:r>
            <a:r>
              <a:rPr lang="en-US" sz="1700" dirty="0" err="1" smtClean="0">
                <a:solidFill>
                  <a:srgbClr val="FF0000"/>
                </a:solidFill>
              </a:rPr>
              <a:t>penyempitan</a:t>
            </a:r>
            <a:r>
              <a:rPr lang="en-US" sz="1700" dirty="0" smtClean="0">
                <a:solidFill>
                  <a:srgbClr val="FF0000"/>
                </a:solidFill>
              </a:rPr>
              <a:t> di </a:t>
            </a:r>
            <a:r>
              <a:rPr lang="en-US" sz="1700" dirty="0" err="1" smtClean="0">
                <a:solidFill>
                  <a:srgbClr val="FF0000"/>
                </a:solidFill>
              </a:rPr>
              <a:t>depan</a:t>
            </a:r>
            <a:r>
              <a:rPr lang="en-US" sz="1700" dirty="0" smtClean="0">
                <a:solidFill>
                  <a:srgbClr val="FF0000"/>
                </a:solidFill>
              </a:rPr>
              <a:t> </a:t>
            </a:r>
            <a:r>
              <a:rPr lang="en-US" sz="1700" dirty="0" err="1" smtClean="0"/>
              <a:t>atau</a:t>
            </a:r>
            <a:r>
              <a:rPr lang="en-US" sz="1700" dirty="0" smtClean="0"/>
              <a:t> </a:t>
            </a:r>
            <a:r>
              <a:rPr lang="en-US" sz="1700" dirty="0" smtClean="0">
                <a:solidFill>
                  <a:srgbClr val="FF0000"/>
                </a:solidFill>
              </a:rPr>
              <a:t>di </a:t>
            </a:r>
            <a:r>
              <a:rPr lang="en-US" sz="1700" dirty="0" err="1" smtClean="0">
                <a:solidFill>
                  <a:srgbClr val="FF0000"/>
                </a:solidFill>
              </a:rPr>
              <a:t>belakang</a:t>
            </a:r>
            <a:r>
              <a:rPr lang="en-US" sz="1700" dirty="0" smtClean="0"/>
              <a:t>.</a:t>
            </a:r>
          </a:p>
          <a:p>
            <a:r>
              <a:rPr lang="en-US" sz="1700" dirty="0" err="1" smtClean="0"/>
              <a:t>Sehingga</a:t>
            </a:r>
            <a:r>
              <a:rPr lang="en-US" sz="1700" dirty="0" smtClean="0"/>
              <a:t> </a:t>
            </a:r>
            <a:r>
              <a:rPr lang="en-US" sz="1700" dirty="0" err="1" smtClean="0"/>
              <a:t>ada</a:t>
            </a:r>
            <a:r>
              <a:rPr lang="en-US" sz="1700" dirty="0" smtClean="0"/>
              <a:t> </a:t>
            </a:r>
            <a:r>
              <a:rPr lang="en-US" sz="1700" dirty="0" err="1" smtClean="0">
                <a:solidFill>
                  <a:srgbClr val="FF0000"/>
                </a:solidFill>
              </a:rPr>
              <a:t>dua</a:t>
            </a:r>
            <a:r>
              <a:rPr lang="en-US" sz="1700" dirty="0" smtClean="0">
                <a:solidFill>
                  <a:srgbClr val="FF0000"/>
                </a:solidFill>
              </a:rPr>
              <a:t> </a:t>
            </a:r>
            <a:r>
              <a:rPr lang="en-US" sz="1700" dirty="0" err="1" smtClean="0">
                <a:solidFill>
                  <a:srgbClr val="FF0000"/>
                </a:solidFill>
              </a:rPr>
              <a:t>kelas</a:t>
            </a:r>
            <a:r>
              <a:rPr lang="en-US" sz="1700" dirty="0" smtClean="0">
                <a:solidFill>
                  <a:srgbClr val="FF0000"/>
                </a:solidFill>
              </a:rPr>
              <a:t> </a:t>
            </a:r>
            <a:r>
              <a:rPr lang="en-US" sz="1700" dirty="0" err="1" smtClean="0"/>
              <a:t>dari</a:t>
            </a:r>
            <a:r>
              <a:rPr lang="en-US" sz="1700" dirty="0" smtClean="0"/>
              <a:t> </a:t>
            </a:r>
            <a:r>
              <a:rPr lang="en-US" sz="1700" dirty="0" err="1" smtClean="0">
                <a:solidFill>
                  <a:srgbClr val="FF0000"/>
                </a:solidFill>
              </a:rPr>
              <a:t>suara</a:t>
            </a:r>
            <a:r>
              <a:rPr lang="en-US" sz="1700" dirty="0" smtClean="0">
                <a:solidFill>
                  <a:srgbClr val="FF0000"/>
                </a:solidFill>
              </a:rPr>
              <a:t> </a:t>
            </a:r>
            <a:r>
              <a:rPr lang="en-US" sz="1700" dirty="0" err="1" smtClean="0">
                <a:solidFill>
                  <a:srgbClr val="FF0000"/>
                </a:solidFill>
              </a:rPr>
              <a:t>vokal</a:t>
            </a:r>
            <a:r>
              <a:rPr lang="en-US" sz="1700" dirty="0" smtClean="0"/>
              <a:t> </a:t>
            </a:r>
          </a:p>
          <a:p>
            <a:pPr lvl="1"/>
            <a:r>
              <a:rPr lang="en-US" sz="1700" b="1" dirty="0" err="1" smtClean="0"/>
              <a:t>Penyempitan</a:t>
            </a:r>
            <a:r>
              <a:rPr lang="en-US" sz="1700" b="1" dirty="0" smtClean="0"/>
              <a:t> di tube </a:t>
            </a:r>
            <a:r>
              <a:rPr lang="en-US" sz="1700" b="1" dirty="0" err="1" smtClean="0"/>
              <a:t>depan</a:t>
            </a:r>
            <a:r>
              <a:rPr lang="en-US" sz="1700" b="1" dirty="0" smtClean="0"/>
              <a:t> </a:t>
            </a:r>
          </a:p>
          <a:p>
            <a:pPr lvl="1"/>
            <a:r>
              <a:rPr lang="en-US" sz="1700" b="1" dirty="0" err="1" smtClean="0"/>
              <a:t>Penyempitan</a:t>
            </a:r>
            <a:r>
              <a:rPr lang="en-US" sz="1700" b="1" dirty="0" smtClean="0"/>
              <a:t> di tube </a:t>
            </a:r>
            <a:r>
              <a:rPr lang="en-US" sz="1700" b="1" dirty="0" err="1" smtClean="0"/>
              <a:t>belakang</a:t>
            </a:r>
            <a:endParaRPr lang="en-US" sz="1700" b="1" dirty="0" smtClean="0"/>
          </a:p>
          <a:p>
            <a:r>
              <a:rPr lang="en-US" sz="1700" dirty="0" err="1" smtClean="0"/>
              <a:t>Vokal</a:t>
            </a:r>
            <a:r>
              <a:rPr lang="en-US" sz="1700" dirty="0" smtClean="0"/>
              <a:t> di </a:t>
            </a:r>
            <a:r>
              <a:rPr lang="en-US" sz="1700" dirty="0" err="1" smtClean="0">
                <a:solidFill>
                  <a:srgbClr val="FF0000"/>
                </a:solidFill>
              </a:rPr>
              <a:t>kelas</a:t>
            </a:r>
            <a:r>
              <a:rPr lang="en-US" sz="1700" dirty="0" smtClean="0"/>
              <a:t> masing2 </a:t>
            </a:r>
            <a:r>
              <a:rPr lang="en-US" sz="1700" dirty="0" err="1" smtClean="0">
                <a:solidFill>
                  <a:srgbClr val="FF0000"/>
                </a:solidFill>
              </a:rPr>
              <a:t>dibedakan</a:t>
            </a:r>
            <a:r>
              <a:rPr lang="en-US" sz="1700" dirty="0" smtClean="0">
                <a:solidFill>
                  <a:srgbClr val="FF0000"/>
                </a:solidFill>
              </a:rPr>
              <a:t> </a:t>
            </a:r>
            <a:r>
              <a:rPr lang="en-US" sz="1700" dirty="0" err="1" smtClean="0"/>
              <a:t>dengan</a:t>
            </a:r>
            <a:r>
              <a:rPr lang="en-US" sz="1700" dirty="0" smtClean="0"/>
              <a:t> </a:t>
            </a:r>
            <a:r>
              <a:rPr lang="en-US" sz="1700" dirty="0" err="1" smtClean="0">
                <a:solidFill>
                  <a:srgbClr val="FF0000"/>
                </a:solidFill>
              </a:rPr>
              <a:t>panjang</a:t>
            </a:r>
            <a:r>
              <a:rPr lang="en-US" sz="1700" dirty="0" smtClean="0">
                <a:solidFill>
                  <a:srgbClr val="FF0000"/>
                </a:solidFill>
              </a:rPr>
              <a:t> </a:t>
            </a:r>
            <a:r>
              <a:rPr lang="en-US" sz="1700" dirty="0" err="1" smtClean="0">
                <a:solidFill>
                  <a:srgbClr val="FF0000"/>
                </a:solidFill>
              </a:rPr>
              <a:t>relatif</a:t>
            </a:r>
            <a:r>
              <a:rPr lang="en-US" sz="1700" dirty="0" smtClean="0"/>
              <a:t> </a:t>
            </a:r>
            <a:r>
              <a:rPr lang="en-US" sz="1700" dirty="0" err="1" smtClean="0"/>
              <a:t>dari</a:t>
            </a:r>
            <a:r>
              <a:rPr lang="en-US" sz="1700" dirty="0" smtClean="0"/>
              <a:t> </a:t>
            </a:r>
            <a:r>
              <a:rPr lang="en-US" sz="1700" dirty="0" smtClean="0">
                <a:solidFill>
                  <a:srgbClr val="FF0000"/>
                </a:solidFill>
              </a:rPr>
              <a:t>tube </a:t>
            </a:r>
            <a:r>
              <a:rPr lang="en-US" sz="1700" dirty="0" err="1" smtClean="0">
                <a:solidFill>
                  <a:srgbClr val="FF0000"/>
                </a:solidFill>
              </a:rPr>
              <a:t>depan</a:t>
            </a:r>
            <a:r>
              <a:rPr lang="en-US" sz="1700" dirty="0" smtClean="0">
                <a:solidFill>
                  <a:srgbClr val="FF0000"/>
                </a:solidFill>
              </a:rPr>
              <a:t> </a:t>
            </a:r>
            <a:r>
              <a:rPr lang="en-US" sz="1700" dirty="0" err="1" smtClean="0"/>
              <a:t>dan</a:t>
            </a:r>
            <a:r>
              <a:rPr lang="en-US" sz="1700" dirty="0" smtClean="0"/>
              <a:t> </a:t>
            </a:r>
            <a:r>
              <a:rPr lang="en-US" sz="1700" dirty="0" smtClean="0">
                <a:solidFill>
                  <a:srgbClr val="FF0000"/>
                </a:solidFill>
              </a:rPr>
              <a:t>tube </a:t>
            </a:r>
            <a:r>
              <a:rPr lang="en-US" sz="1700" dirty="0" err="1" smtClean="0">
                <a:solidFill>
                  <a:srgbClr val="FF0000"/>
                </a:solidFill>
              </a:rPr>
              <a:t>belakang</a:t>
            </a:r>
            <a:r>
              <a:rPr lang="en-US" sz="1700" dirty="0" smtClean="0"/>
              <a:t>.</a:t>
            </a:r>
            <a:endParaRPr lang="en-US" sz="1700" dirty="0"/>
          </a:p>
        </p:txBody>
      </p:sp>
      <p:pic>
        <p:nvPicPr>
          <p:cNvPr id="2050" name="Picture 2" descr="http://clas.mq.edu.au/speech/acoustics/frequency/vt_resonance/2tub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567" y="76663"/>
            <a:ext cx="4203509" cy="548593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676" y="5562600"/>
            <a:ext cx="7010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00734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2313</TotalTime>
  <Words>2036</Words>
  <Application>Microsoft Office PowerPoint</Application>
  <PresentationFormat>On-screen Show (4:3)</PresentationFormat>
  <Paragraphs>210</Paragraphs>
  <Slides>51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Cambria</vt:lpstr>
      <vt:lpstr>Wingdings</vt:lpstr>
      <vt:lpstr>Adjacency</vt:lpstr>
      <vt:lpstr>SPEECH PROCESSING</vt:lpstr>
      <vt:lpstr>Speech</vt:lpstr>
      <vt:lpstr>Speech</vt:lpstr>
      <vt:lpstr>Speech</vt:lpstr>
      <vt:lpstr>Sistem Pembentukan Sinyal Ucapan</vt:lpstr>
      <vt:lpstr>Sistem Pembentukan Sinyal Ucapan</vt:lpstr>
      <vt:lpstr>Vocal Tract</vt:lpstr>
      <vt:lpstr>Model Sistem Produksi Speech</vt:lpstr>
      <vt:lpstr>Two Tube Vocal Tract</vt:lpstr>
      <vt:lpstr>PowerPoint Presentation</vt:lpstr>
      <vt:lpstr>PowerPoint Presentation</vt:lpstr>
      <vt:lpstr>Four Tube Vocal Tract Models of Vowels</vt:lpstr>
      <vt:lpstr>Three Tube Vocal Tract Models of Vowels</vt:lpstr>
      <vt:lpstr>Klasifikasi Sinyal Ucapan</vt:lpstr>
      <vt:lpstr>Klasifikasi Sinyal Ucapan-contoh</vt:lpstr>
      <vt:lpstr>Klasifikasi Sinyal Ucapan-contoh</vt:lpstr>
      <vt:lpstr>Representasi Sinyal Ucapan</vt:lpstr>
      <vt:lpstr>Representasi Sinyal Ucapan</vt:lpstr>
      <vt:lpstr>Representasi Sinyal Ucapan</vt:lpstr>
      <vt:lpstr>Representasi Sinyal Ucapan</vt:lpstr>
      <vt:lpstr>Karakteristik Sinyal Ucapan</vt:lpstr>
      <vt:lpstr>Fonem Bahasa Inggris-Amerika</vt:lpstr>
      <vt:lpstr>Klasifikasi Fonem Bahasa Inggris-Amerika</vt:lpstr>
      <vt:lpstr>Fonem Bahasa Indonesia</vt:lpstr>
      <vt:lpstr>Klasifikasi Fonem Bahasa Indo</vt:lpstr>
      <vt:lpstr>Komponen Sinyal Suara</vt:lpstr>
      <vt:lpstr>Komponen Sinyal Suara-Formant</vt:lpstr>
      <vt:lpstr>Komponen Sinyal Suara-Formant</vt:lpstr>
      <vt:lpstr>Text to Speech</vt:lpstr>
      <vt:lpstr>Text-To-Speech</vt:lpstr>
      <vt:lpstr>Text To Speech – Konverter Teks-Fonem</vt:lpstr>
      <vt:lpstr>Text To Speech – Konverter Teks-Fonem</vt:lpstr>
      <vt:lpstr>Text To Speech – Konverter Fonem-Speech</vt:lpstr>
      <vt:lpstr>Text To Speech – Konverter Fonem-Speech</vt:lpstr>
      <vt:lpstr>Text To Speech</vt:lpstr>
      <vt:lpstr>Text To Speech</vt:lpstr>
      <vt:lpstr>Text To Speech</vt:lpstr>
      <vt:lpstr>Text To  Speech</vt:lpstr>
      <vt:lpstr>Text To Speech</vt:lpstr>
      <vt:lpstr>Text To Speech – Parsing Diphone</vt:lpstr>
      <vt:lpstr>Synthesizer Speech menggunakan Diphone Concatenation </vt:lpstr>
      <vt:lpstr>Speech Recognition</vt:lpstr>
      <vt:lpstr>Speech Recognition</vt:lpstr>
      <vt:lpstr>Speech Recognition</vt:lpstr>
      <vt:lpstr>Speech Recognition</vt:lpstr>
      <vt:lpstr>Speech Recognition-Tantangan</vt:lpstr>
      <vt:lpstr>Speech Recognition vs Telinga-Otak Manusia</vt:lpstr>
      <vt:lpstr>Speech Recognition vs Telinga-Otak Manusia</vt:lpstr>
      <vt:lpstr>Speaker Recognition</vt:lpstr>
      <vt:lpstr>Speaker Recognition</vt:lpstr>
      <vt:lpstr>CBAR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Dasar Audio Processing</dc:title>
  <dc:creator>user</dc:creator>
  <cp:lastModifiedBy>Fairuz Azmi</cp:lastModifiedBy>
  <cp:revision>65</cp:revision>
  <dcterms:created xsi:type="dcterms:W3CDTF">2015-11-23T03:52:30Z</dcterms:created>
  <dcterms:modified xsi:type="dcterms:W3CDTF">2016-11-25T01:08:26Z</dcterms:modified>
</cp:coreProperties>
</file>