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7" r:id="rId3"/>
    <p:sldId id="278" r:id="rId4"/>
    <p:sldId id="257" r:id="rId5"/>
    <p:sldId id="258" r:id="rId6"/>
    <p:sldId id="279" r:id="rId7"/>
    <p:sldId id="281" r:id="rId8"/>
    <p:sldId id="282" r:id="rId9"/>
    <p:sldId id="280" r:id="rId10"/>
    <p:sldId id="283" r:id="rId11"/>
    <p:sldId id="259" r:id="rId12"/>
    <p:sldId id="260" r:id="rId13"/>
    <p:sldId id="275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4" r:id="rId24"/>
    <p:sldId id="285" r:id="rId25"/>
    <p:sldId id="286" r:id="rId26"/>
    <p:sldId id="288" r:id="rId27"/>
    <p:sldId id="289" r:id="rId28"/>
    <p:sldId id="290" r:id="rId29"/>
    <p:sldId id="276" r:id="rId30"/>
    <p:sldId id="27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72" r:id="rId39"/>
    <p:sldId id="271" r:id="rId40"/>
    <p:sldId id="273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6" autoAdjust="0"/>
    <p:restoredTop sz="94660"/>
  </p:normalViewPr>
  <p:slideViewPr>
    <p:cSldViewPr>
      <p:cViewPr>
        <p:scale>
          <a:sx n="68" d="100"/>
          <a:sy n="68" d="100"/>
        </p:scale>
        <p:origin x="15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38921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E5CF45-D988-46CF-A85B-BF56943BE5BA}" type="slidenum">
              <a:rPr lang="en-US">
                <a:solidFill>
                  <a:srgbClr val="0026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A522-F294-4B6D-AE59-1FC3A84FFC95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9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A988-0D95-46B8-BA15-8D84E963DA03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D0184-51C8-4862-9182-CA05C437B062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2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E747-AA73-4EE5-8C12-3FC08C219674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9D78-B674-4BEE-8B82-2452503A6B27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580E-E081-403E-864D-62A39D6108B7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9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461F-A094-4237-843F-CE0A004BB0B4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C203-F0CE-403E-A39F-F28927767F0F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9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0BD7-CC90-4108-9F38-5B81A521B3CD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86D5-2832-4000-A05F-40BEB65A34D0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9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264C"/>
              </a:solidFill>
            </a:endParaRPr>
          </a:p>
        </p:txBody>
      </p:sp>
      <p:sp>
        <p:nvSpPr>
          <p:cNvPr id="37897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F1FED-33CC-41B7-8969-FB125AC6D8EC}" type="slidenum">
              <a:rPr lang="en-US">
                <a:solidFill>
                  <a:srgbClr val="FFFFE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istogram%20equalization%20and%20contrast%20stretching%20in%20Matlab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CF45-D988-46CF-A85B-BF56943BE5BA}" type="slidenum">
              <a:rPr lang="en-US" smtClean="0">
                <a:solidFill>
                  <a:srgbClr val="00264C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Cumulative </a:t>
            </a:r>
            <a:r>
              <a:rPr lang="en-US" dirty="0" smtClean="0">
                <a:solidFill>
                  <a:schemeClr val="tx1"/>
                </a:solidFill>
              </a:rPr>
              <a:t>histogram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788" y="2832431"/>
            <a:ext cx="5619750" cy="3629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E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66" y="187857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Nilai</a:t>
            </a:r>
            <a:r>
              <a:rPr lang="en-US" sz="3600" dirty="0" smtClean="0"/>
              <a:t> h?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00" y="1724804"/>
            <a:ext cx="6250300" cy="9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C3864D-434C-4487-8C4B-ABE513A30FF5}" type="slidenum">
              <a:rPr lang="en-US" sz="1400" smtClean="0">
                <a:solidFill>
                  <a:srgbClr val="FFFFE9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560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Histogram Describes?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Brightness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dark image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FF0000"/>
                </a:solidFill>
              </a:rPr>
              <a:t>gray levels </a:t>
            </a:r>
            <a:r>
              <a:rPr lang="en-US" dirty="0" smtClean="0"/>
              <a:t>(histogram) </a:t>
            </a:r>
            <a:r>
              <a:rPr lang="en-US" dirty="0" err="1" smtClean="0"/>
              <a:t>clutered</a:t>
            </a:r>
            <a:r>
              <a:rPr lang="en-US" dirty="0" smtClean="0"/>
              <a:t> at the </a:t>
            </a:r>
            <a:r>
              <a:rPr lang="en-US" dirty="0" smtClean="0">
                <a:solidFill>
                  <a:srgbClr val="FF0000"/>
                </a:solidFill>
              </a:rPr>
              <a:t>lower end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bright image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FF0000"/>
                </a:solidFill>
              </a:rPr>
              <a:t>gray levels </a:t>
            </a:r>
            <a:r>
              <a:rPr lang="en-US" dirty="0" smtClean="0"/>
              <a:t>(histogram) </a:t>
            </a:r>
            <a:r>
              <a:rPr lang="en-US" dirty="0" err="1" smtClean="0"/>
              <a:t>clutered</a:t>
            </a:r>
            <a:r>
              <a:rPr lang="en-US" dirty="0" smtClean="0"/>
              <a:t> at the </a:t>
            </a:r>
            <a:r>
              <a:rPr lang="en-US" dirty="0" smtClean="0">
                <a:solidFill>
                  <a:srgbClr val="FF0000"/>
                </a:solidFill>
              </a:rPr>
              <a:t>higher end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Contrast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well</a:t>
            </a:r>
            <a:r>
              <a:rPr lang="en-US" dirty="0" smtClean="0"/>
              <a:t> contrasted image has gray levels (histogram)  </a:t>
            </a:r>
            <a:r>
              <a:rPr lang="en-US" dirty="0" smtClean="0">
                <a:solidFill>
                  <a:srgbClr val="FF0000"/>
                </a:solidFill>
              </a:rPr>
              <a:t>spread out </a:t>
            </a:r>
            <a:r>
              <a:rPr lang="en-US" dirty="0" smtClean="0"/>
              <a:t>over much of the range.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contrasted image has gray levels (histogram) </a:t>
            </a:r>
            <a:r>
              <a:rPr lang="en-US" dirty="0" err="1" smtClean="0"/>
              <a:t>clutered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center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E9507-EB70-420F-96E6-D95375FBE5C0}" type="slidenum">
              <a:rPr lang="en-US" sz="1400" smtClean="0">
                <a:solidFill>
                  <a:srgbClr val="FFFFE9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662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Contrast Enhancement by Spreading Out Histogram</a:t>
            </a:r>
            <a:r>
              <a:rPr lang="en-US" sz="4000" smtClean="0"/>
              <a:t>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467600" cy="4525963"/>
          </a:xfrm>
        </p:spPr>
        <p:txBody>
          <a:bodyPr/>
          <a:lstStyle/>
          <a:p>
            <a:r>
              <a:rPr lang="en-US" dirty="0" smtClean="0"/>
              <a:t>Histogram Stretching </a:t>
            </a:r>
          </a:p>
          <a:p>
            <a:pPr>
              <a:buFontTx/>
              <a:buNone/>
            </a:pPr>
            <a:r>
              <a:rPr lang="en-US" dirty="0" smtClean="0"/>
              <a:t>	(Contrast Stretching)</a:t>
            </a:r>
          </a:p>
          <a:p>
            <a:r>
              <a:rPr lang="en-US" dirty="0" smtClean="0"/>
              <a:t>Histogram Equalization</a:t>
            </a:r>
          </a:p>
        </p:txBody>
      </p:sp>
    </p:spTree>
    <p:extLst>
      <p:ext uri="{BB962C8B-B14F-4D97-AF65-F5344CB8AC3E}">
        <p14:creationId xmlns:p14="http://schemas.microsoft.com/office/powerpoint/2010/main" val="32873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Histogram Stretching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CF45-D988-46CF-A85B-BF56943BE5BA}" type="slidenum">
              <a:rPr lang="en-US" smtClean="0">
                <a:solidFill>
                  <a:srgbClr val="00264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A00BA-DDF9-4A3C-8A66-88FD9AE58925}" type="slidenum">
              <a:rPr lang="en-US" sz="1400" smtClean="0">
                <a:solidFill>
                  <a:srgbClr val="FFFFE9"/>
                </a:solidFill>
              </a:rPr>
              <a:pPr eaLnBrk="1" hangingPunct="1"/>
              <a:t>14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765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1. Histogram</a:t>
            </a:r>
            <a:r>
              <a:rPr lang="en-US" smtClean="0"/>
              <a:t> Stretching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7620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62000" y="4572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715000" y="4572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1447800" y="3733800"/>
            <a:ext cx="0" cy="838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6324600" y="3429000"/>
            <a:ext cx="0" cy="11430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6981825" y="3581400"/>
            <a:ext cx="0" cy="990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7605713" y="3352800"/>
            <a:ext cx="0" cy="1219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2376488" y="3810000"/>
            <a:ext cx="0" cy="7620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8153400" y="2590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4648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0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842250" y="45720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max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781425" y="439102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I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8661400" y="440372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I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38138" y="2133600"/>
            <a:ext cx="84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#pixel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284788" y="2133600"/>
            <a:ext cx="84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#pixel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57150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1447800" y="4572000"/>
            <a:ext cx="4267200" cy="800100"/>
          </a:xfrm>
          <a:custGeom>
            <a:avLst/>
            <a:gdLst>
              <a:gd name="T0" fmla="*/ 0 w 2688"/>
              <a:gd name="T1" fmla="*/ 0 h 504"/>
              <a:gd name="T2" fmla="*/ 228600 w 2688"/>
              <a:gd name="T3" fmla="*/ 533400 h 504"/>
              <a:gd name="T4" fmla="*/ 762000 w 2688"/>
              <a:gd name="T5" fmla="*/ 685800 h 504"/>
              <a:gd name="T6" fmla="*/ 2133600 w 2688"/>
              <a:gd name="T7" fmla="*/ 685800 h 504"/>
              <a:gd name="T8" fmla="*/ 4267200 w 2688"/>
              <a:gd name="T9" fmla="*/ 0 h 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504">
                <a:moveTo>
                  <a:pt x="0" y="0"/>
                </a:moveTo>
                <a:cubicBezTo>
                  <a:pt x="32" y="132"/>
                  <a:pt x="64" y="264"/>
                  <a:pt x="144" y="336"/>
                </a:cubicBezTo>
                <a:cubicBezTo>
                  <a:pt x="224" y="408"/>
                  <a:pt x="280" y="416"/>
                  <a:pt x="480" y="432"/>
                </a:cubicBezTo>
                <a:cubicBezTo>
                  <a:pt x="680" y="448"/>
                  <a:pt x="976" y="504"/>
                  <a:pt x="1344" y="432"/>
                </a:cubicBezTo>
                <a:cubicBezTo>
                  <a:pt x="1712" y="360"/>
                  <a:pt x="2200" y="180"/>
                  <a:pt x="268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715000" y="3733800"/>
            <a:ext cx="0" cy="838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2362200" y="4572000"/>
            <a:ext cx="5791200" cy="812800"/>
          </a:xfrm>
          <a:custGeom>
            <a:avLst/>
            <a:gdLst>
              <a:gd name="T0" fmla="*/ 0 w 3648"/>
              <a:gd name="T1" fmla="*/ 0 h 512"/>
              <a:gd name="T2" fmla="*/ 685800 w 3648"/>
              <a:gd name="T3" fmla="*/ 533400 h 512"/>
              <a:gd name="T4" fmla="*/ 2590800 w 3648"/>
              <a:gd name="T5" fmla="*/ 762000 h 512"/>
              <a:gd name="T6" fmla="*/ 4495800 w 3648"/>
              <a:gd name="T7" fmla="*/ 685800 h 512"/>
              <a:gd name="T8" fmla="*/ 5791200 w 3648"/>
              <a:gd name="T9" fmla="*/ 0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8" h="512">
                <a:moveTo>
                  <a:pt x="0" y="0"/>
                </a:moveTo>
                <a:cubicBezTo>
                  <a:pt x="80" y="128"/>
                  <a:pt x="160" y="256"/>
                  <a:pt x="432" y="336"/>
                </a:cubicBezTo>
                <a:cubicBezTo>
                  <a:pt x="704" y="416"/>
                  <a:pt x="1232" y="464"/>
                  <a:pt x="1632" y="480"/>
                </a:cubicBezTo>
                <a:cubicBezTo>
                  <a:pt x="2032" y="496"/>
                  <a:pt x="2496" y="512"/>
                  <a:pt x="2832" y="432"/>
                </a:cubicBezTo>
                <a:cubicBezTo>
                  <a:pt x="3168" y="352"/>
                  <a:pt x="3408" y="176"/>
                  <a:pt x="36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8153400" y="3810000"/>
            <a:ext cx="0" cy="7620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1676400" y="3429000"/>
            <a:ext cx="0" cy="11430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1924050" y="3581400"/>
            <a:ext cx="0" cy="990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2147888" y="3352800"/>
            <a:ext cx="0" cy="1219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1114425" y="44958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Imin</a:t>
            </a:r>
          </a:p>
        </p:txBody>
      </p:sp>
      <p:sp>
        <p:nvSpPr>
          <p:cNvPr id="27677" name="Text Box 30"/>
          <p:cNvSpPr txBox="1">
            <a:spLocks noChangeArrowheads="1"/>
          </p:cNvSpPr>
          <p:nvPr/>
        </p:nvSpPr>
        <p:spPr bwMode="auto">
          <a:xfrm>
            <a:off x="2017713" y="44958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Imax</a:t>
            </a:r>
          </a:p>
        </p:txBody>
      </p:sp>
    </p:spTree>
    <p:extLst>
      <p:ext uri="{BB962C8B-B14F-4D97-AF65-F5344CB8AC3E}">
        <p14:creationId xmlns:p14="http://schemas.microsoft.com/office/powerpoint/2010/main" val="4274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3A459B-4659-476A-AC46-218203FBFEF5}" type="slidenum">
              <a:rPr lang="en-US" sz="1400" smtClean="0">
                <a:solidFill>
                  <a:srgbClr val="FFFFE9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867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Steps of Histogram/Contrast Stretching</a:t>
            </a:r>
            <a:endParaRPr 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6200" cy="4876800"/>
          </a:xfrm>
        </p:spPr>
        <p:txBody>
          <a:bodyPr/>
          <a:lstStyle/>
          <a:p>
            <a:r>
              <a:rPr lang="en-US" sz="2400" smtClean="0"/>
              <a:t>Create the histogram of the image</a:t>
            </a:r>
          </a:p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sz="2000" smtClean="0"/>
              <a:t>Gray level ( </a:t>
            </a:r>
            <a:r>
              <a:rPr lang="en-US" sz="2000" i="1" smtClean="0"/>
              <a:t>i </a:t>
            </a:r>
            <a:r>
              <a:rPr lang="en-US" sz="2000" smtClean="0"/>
              <a:t>)             No. of gray value ( </a:t>
            </a:r>
            <a:r>
              <a:rPr lang="en-US" sz="2000" i="1" smtClean="0"/>
              <a:t>n</a:t>
            </a:r>
            <a:r>
              <a:rPr lang="en-US" sz="2000" i="1" baseline="-25000" smtClean="0"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en-US" sz="2000" smtClean="0"/>
              <a:t>)             </a:t>
            </a:r>
          </a:p>
          <a:p>
            <a:pPr>
              <a:buFontTx/>
              <a:buNone/>
            </a:pPr>
            <a:r>
              <a:rPr lang="en-US" sz="2000" smtClean="0"/>
              <a:t>       	</a:t>
            </a: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0…………………………………………….	15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		1…………………………………………….	.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2…………………………………………….	.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3…………………………………………….	 .0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4…………………………………………….	.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5…………………………………………….	70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6……………………………………………110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7…………………………………………….	45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8……………………………………………	70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	9…………………………………………….	35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10………………………………………..... .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11…………………………………………..	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12…………………………………………...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13……………………………………………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14…………………………………………… 0</a:t>
            </a:r>
          </a:p>
          <a:p>
            <a:pPr>
              <a:buFontTx/>
              <a:buNone/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	15………………………………………….. 15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5486400" y="5715000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Draw the histogram.</a:t>
            </a:r>
            <a:endParaRPr lang="th-TH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8A78E0-45EC-474F-AAEE-973D1F8B7E7D}" type="slidenum">
              <a:rPr lang="en-US" sz="1400" smtClean="0">
                <a:solidFill>
                  <a:srgbClr val="FFFFE9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970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772400" cy="858837"/>
          </a:xfrm>
        </p:spPr>
        <p:txBody>
          <a:bodyPr/>
          <a:lstStyle/>
          <a:p>
            <a:r>
              <a:rPr lang="en-US" sz="3200" smtClean="0"/>
              <a:t>Steps of Histogram/Contrast Stretching </a:t>
            </a:r>
            <a:r>
              <a:rPr lang="en-US" sz="3200" smtClean="0">
                <a:cs typeface="Angsana New" pitchFamily="18" charset="-34"/>
              </a:rPr>
              <a:t>(cont)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From the histogram, stretch out the gray levels in the center of the range by applying the piecewise linear function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Ex: [5,9] </a:t>
            </a:r>
            <a:r>
              <a:rPr lang="en-US" sz="2000" dirty="0" smtClean="0">
                <a:sym typeface="Wingdings" pitchFamily="2" charset="2"/>
              </a:rPr>
              <a:t> [2,14]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y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= [(14 – 2)/(9 – 5)](</a:t>
            </a:r>
            <a:r>
              <a:rPr lang="en-US" sz="2000" b="1" dirty="0" smtClean="0">
                <a:sym typeface="Wingdings" pitchFamily="2" charset="2"/>
              </a:rPr>
              <a:t>x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– 5) + 2,    </a:t>
            </a:r>
            <a:r>
              <a:rPr lang="en-US" sz="1800" dirty="0" smtClean="0">
                <a:sym typeface="Wingdings" pitchFamily="2" charset="2"/>
              </a:rPr>
              <a:t>Draw a graph of transformation</a:t>
            </a:r>
            <a:r>
              <a:rPr lang="en-US" sz="2000" dirty="0" smtClean="0">
                <a:sym typeface="Wingdings" pitchFamily="2" charset="2"/>
              </a:rPr>
              <a:t>   </a:t>
            </a: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Gray levels outside this range are either left as original values or transforming according to the linear function at the ends of the graph.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362200" y="3352800"/>
            <a:ext cx="109855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64C"/>
                </a:solidFill>
                <a:cs typeface="Arial" charset="0"/>
              </a:rPr>
              <a:t>x	y</a:t>
            </a:r>
            <a:r>
              <a:rPr lang="en-US" b="1" dirty="0">
                <a:solidFill>
                  <a:srgbClr val="00264C"/>
                </a:solidFill>
                <a:latin typeface="Arial" charset="0"/>
                <a:cs typeface="Arial" charset="0"/>
              </a:rPr>
              <a:t>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 startAt="5"/>
            </a:pPr>
            <a:r>
              <a:rPr lang="en-US" dirty="0">
                <a:solidFill>
                  <a:srgbClr val="00264C"/>
                </a:solidFill>
                <a:latin typeface="Arial" charset="0"/>
                <a:cs typeface="Arial" charset="0"/>
              </a:rPr>
              <a:t>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 startAt="5"/>
            </a:pPr>
            <a:r>
              <a:rPr lang="en-US" dirty="0">
                <a:solidFill>
                  <a:srgbClr val="00264C"/>
                </a:solidFill>
                <a:latin typeface="Arial" charset="0"/>
                <a:cs typeface="Arial" charset="0"/>
              </a:rPr>
              <a:t>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 startAt="7"/>
            </a:pPr>
            <a:r>
              <a:rPr lang="en-US" dirty="0">
                <a:solidFill>
                  <a:srgbClr val="00264C"/>
                </a:solidFill>
                <a:latin typeface="Arial" charset="0"/>
                <a:cs typeface="Arial" charset="0"/>
              </a:rPr>
              <a:t>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 startAt="7"/>
            </a:pPr>
            <a:r>
              <a:rPr lang="en-US" dirty="0">
                <a:solidFill>
                  <a:srgbClr val="00264C"/>
                </a:solidFill>
                <a:latin typeface="Arial" charset="0"/>
                <a:cs typeface="Arial" charset="0"/>
              </a:rPr>
              <a:t>11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 startAt="7"/>
            </a:pPr>
            <a:r>
              <a:rPr lang="en-US" dirty="0">
                <a:solidFill>
                  <a:srgbClr val="00264C"/>
                </a:solidFill>
                <a:latin typeface="Arial" charset="0"/>
                <a:cs typeface="Arial" charset="0"/>
              </a:rPr>
              <a:t>14</a:t>
            </a:r>
            <a:endParaRPr lang="th-TH" dirty="0">
              <a:solidFill>
                <a:srgbClr val="00264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ECBE3F-BD7B-41E8-B4FF-7BF1B1484E14}" type="slidenum">
              <a:rPr lang="en-US" sz="1400" smtClean="0">
                <a:solidFill>
                  <a:srgbClr val="FFFFE9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072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Stretching: Example</a:t>
            </a:r>
          </a:p>
        </p:txBody>
      </p:sp>
      <p:pic>
        <p:nvPicPr>
          <p:cNvPr id="30725" name="Picture 3" descr="refere3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3"/>
          <a:stretch>
            <a:fillRect/>
          </a:stretch>
        </p:blipFill>
        <p:spPr>
          <a:xfrm>
            <a:off x="966788" y="1430338"/>
            <a:ext cx="7262812" cy="3995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014538" y="5486400"/>
            <a:ext cx="1169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original</a:t>
            </a: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019800" y="5486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3442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EBF6E8-A62D-4C31-8CBC-919A10EF1A51}" type="slidenum">
              <a:rPr lang="en-US" sz="1400" smtClean="0">
                <a:solidFill>
                  <a:srgbClr val="FFFFE9"/>
                </a:solidFill>
              </a:rPr>
              <a:pPr eaLnBrk="1" hangingPunct="1"/>
              <a:t>18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174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before/after Adjustment</a:t>
            </a:r>
          </a:p>
        </p:txBody>
      </p:sp>
      <p:pic>
        <p:nvPicPr>
          <p:cNvPr id="31749" name="Picture 3" descr="enhan10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1" r="2788"/>
          <a:stretch>
            <a:fillRect/>
          </a:stretch>
        </p:blipFill>
        <p:spPr>
          <a:xfrm>
            <a:off x="4343400" y="1752600"/>
            <a:ext cx="4572000" cy="352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get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22501"/>
          <a:stretch>
            <a:fillRect/>
          </a:stretch>
        </p:blipFill>
        <p:spPr bwMode="auto">
          <a:xfrm>
            <a:off x="0" y="1752600"/>
            <a:ext cx="44958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981200" y="53340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Before</a:t>
            </a:r>
            <a:endParaRPr lang="th-TH">
              <a:solidFill>
                <a:srgbClr val="00264C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629400" y="52578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  <a:cs typeface="Angsana New" pitchFamily="18" charset="-34"/>
              </a:rPr>
              <a:t>After</a:t>
            </a:r>
            <a:endParaRPr lang="th-TH">
              <a:solidFill>
                <a:srgbClr val="00264C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0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1CD952-34F4-4521-BE77-200A911BC320}" type="slidenum">
              <a:rPr lang="en-US" sz="1400" smtClean="0">
                <a:solidFill>
                  <a:srgbClr val="FFFFE9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277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Histogram Mapping: Piecewise Linear</a:t>
            </a:r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V="1">
            <a:off x="762000" y="1905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762000" y="3962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 flipV="1">
            <a:off x="1447800" y="3124200"/>
            <a:ext cx="0" cy="838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flipV="1">
            <a:off x="2376488" y="3200400"/>
            <a:ext cx="0" cy="7620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3781425" y="378142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I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338138" y="1524000"/>
            <a:ext cx="84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#pixel</a:t>
            </a:r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 flipV="1">
            <a:off x="1676400" y="2819400"/>
            <a:ext cx="0" cy="11430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 flipV="1">
            <a:off x="1924050" y="2971800"/>
            <a:ext cx="0" cy="990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 flipV="1">
            <a:off x="2147888" y="2743200"/>
            <a:ext cx="0" cy="1219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457200" y="38862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Imin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2944813" y="38862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Imax</a:t>
            </a:r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 flipV="1">
            <a:off x="762000" y="3657600"/>
            <a:ext cx="0" cy="304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 flipV="1">
            <a:off x="3276600" y="3657600"/>
            <a:ext cx="0" cy="304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 flipV="1">
            <a:off x="5337175" y="1905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7" name="Line 26"/>
          <p:cNvSpPr>
            <a:spLocks noChangeShapeType="1"/>
          </p:cNvSpPr>
          <p:nvPr/>
        </p:nvSpPr>
        <p:spPr bwMode="auto">
          <a:xfrm>
            <a:off x="5337175" y="3962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264C"/>
              </a:solidFill>
            </a:endParaRP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8356600" y="378142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I</a:t>
            </a: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4913313" y="1524000"/>
            <a:ext cx="84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264C"/>
                </a:solidFill>
              </a:rPr>
              <a:t>#pixel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5029200" y="3657600"/>
            <a:ext cx="3167063" cy="595313"/>
            <a:chOff x="3168" y="2304"/>
            <a:chExt cx="1995" cy="375"/>
          </a:xfrm>
        </p:grpSpPr>
        <p:sp>
          <p:nvSpPr>
            <p:cNvPr id="32805" name="Text Box 33"/>
            <p:cNvSpPr txBox="1">
              <a:spLocks noChangeArrowheads="1"/>
            </p:cNvSpPr>
            <p:nvPr/>
          </p:nvSpPr>
          <p:spPr bwMode="auto">
            <a:xfrm>
              <a:off x="3168" y="244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264C"/>
                  </a:solidFill>
                </a:rPr>
                <a:t>Imin</a:t>
              </a:r>
            </a:p>
          </p:txBody>
        </p:sp>
        <p:sp>
          <p:nvSpPr>
            <p:cNvPr id="32806" name="Text Box 34"/>
            <p:cNvSpPr txBox="1">
              <a:spLocks noChangeArrowheads="1"/>
            </p:cNvSpPr>
            <p:nvPr/>
          </p:nvSpPr>
          <p:spPr bwMode="auto">
            <a:xfrm>
              <a:off x="4735" y="2448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264C"/>
                  </a:solidFill>
                </a:rPr>
                <a:t>Imax</a:t>
              </a:r>
            </a:p>
          </p:txBody>
        </p:sp>
        <p:sp>
          <p:nvSpPr>
            <p:cNvPr id="32807" name="Line 35"/>
            <p:cNvSpPr>
              <a:spLocks noChangeShapeType="1"/>
            </p:cNvSpPr>
            <p:nvPr/>
          </p:nvSpPr>
          <p:spPr bwMode="auto">
            <a:xfrm flipV="1">
              <a:off x="3360" y="2304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  <p:sp>
          <p:nvSpPr>
            <p:cNvPr id="32808" name="Line 36"/>
            <p:cNvSpPr>
              <a:spLocks noChangeShapeType="1"/>
            </p:cNvSpPr>
            <p:nvPr/>
          </p:nvSpPr>
          <p:spPr bwMode="auto">
            <a:xfrm flipV="1">
              <a:off x="4944" y="2304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</p:grp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5791200" y="2743200"/>
            <a:ext cx="1676400" cy="1219200"/>
            <a:chOff x="3648" y="1728"/>
            <a:chExt cx="1056" cy="768"/>
          </a:xfrm>
        </p:grpSpPr>
        <p:sp>
          <p:nvSpPr>
            <p:cNvPr id="32800" name="Line 38"/>
            <p:cNvSpPr>
              <a:spLocks noChangeShapeType="1"/>
            </p:cNvSpPr>
            <p:nvPr/>
          </p:nvSpPr>
          <p:spPr bwMode="auto">
            <a:xfrm flipV="1">
              <a:off x="3648" y="1968"/>
              <a:ext cx="0" cy="52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  <p:sp>
          <p:nvSpPr>
            <p:cNvPr id="32801" name="Line 39"/>
            <p:cNvSpPr>
              <a:spLocks noChangeShapeType="1"/>
            </p:cNvSpPr>
            <p:nvPr/>
          </p:nvSpPr>
          <p:spPr bwMode="auto">
            <a:xfrm flipV="1">
              <a:off x="4704" y="2016"/>
              <a:ext cx="0" cy="4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  <p:sp>
          <p:nvSpPr>
            <p:cNvPr id="32802" name="Line 40"/>
            <p:cNvSpPr>
              <a:spLocks noChangeShapeType="1"/>
            </p:cNvSpPr>
            <p:nvPr/>
          </p:nvSpPr>
          <p:spPr bwMode="auto">
            <a:xfrm flipV="1">
              <a:off x="3924" y="1776"/>
              <a:ext cx="0" cy="72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  <p:sp>
          <p:nvSpPr>
            <p:cNvPr id="32803" name="Line 41"/>
            <p:cNvSpPr>
              <a:spLocks noChangeShapeType="1"/>
            </p:cNvSpPr>
            <p:nvPr/>
          </p:nvSpPr>
          <p:spPr bwMode="auto">
            <a:xfrm flipV="1">
              <a:off x="4194" y="1872"/>
              <a:ext cx="0" cy="62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  <p:sp>
          <p:nvSpPr>
            <p:cNvPr id="32804" name="Line 42"/>
            <p:cNvSpPr>
              <a:spLocks noChangeShapeType="1"/>
            </p:cNvSpPr>
            <p:nvPr/>
          </p:nvSpPr>
          <p:spPr bwMode="auto">
            <a:xfrm flipV="1">
              <a:off x="4464" y="1728"/>
              <a:ext cx="0" cy="76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64C"/>
                </a:solidFill>
              </a:endParaRPr>
            </a:p>
          </p:txBody>
        </p:sp>
      </p:grpSp>
      <p:grpSp>
        <p:nvGrpSpPr>
          <p:cNvPr id="29744" name="Group 48"/>
          <p:cNvGrpSpPr>
            <a:grpSpLocks/>
          </p:cNvGrpSpPr>
          <p:nvPr/>
        </p:nvGrpSpPr>
        <p:grpSpPr bwMode="auto">
          <a:xfrm>
            <a:off x="0" y="4419600"/>
            <a:ext cx="8193088" cy="1909763"/>
            <a:chOff x="0" y="2784"/>
            <a:chExt cx="5161" cy="1203"/>
          </a:xfrm>
        </p:grpSpPr>
        <p:sp>
          <p:nvSpPr>
            <p:cNvPr id="32798" name="Text Box 45"/>
            <p:cNvSpPr txBox="1">
              <a:spLocks noChangeArrowheads="1"/>
            </p:cNvSpPr>
            <p:nvPr/>
          </p:nvSpPr>
          <p:spPr bwMode="auto">
            <a:xfrm>
              <a:off x="0" y="2784"/>
              <a:ext cx="17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264C"/>
                  </a:solidFill>
                  <a:cs typeface="Times New Roman" pitchFamily="18" charset="0"/>
                </a:rPr>
                <a:t>Mapping function:</a:t>
              </a:r>
            </a:p>
          </p:txBody>
        </p:sp>
        <p:graphicFrame>
          <p:nvGraphicFramePr>
            <p:cNvPr id="32799" name="Object 46"/>
            <p:cNvGraphicFramePr>
              <a:graphicFrameLocks noChangeAspect="1"/>
            </p:cNvGraphicFramePr>
            <p:nvPr/>
          </p:nvGraphicFramePr>
          <p:xfrm>
            <a:off x="1008" y="3024"/>
            <a:ext cx="4153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3" imgW="2628900" imgH="609600" progId="Equation.3">
                    <p:embed/>
                  </p:oleObj>
                </mc:Choice>
                <mc:Fallback>
                  <p:oleObj name="Equation" r:id="rId3" imgW="2628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24"/>
                          <a:ext cx="4153" cy="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93" name="Text Box 49"/>
          <p:cNvSpPr txBox="1">
            <a:spLocks noChangeArrowheads="1"/>
          </p:cNvSpPr>
          <p:nvPr/>
        </p:nvSpPr>
        <p:spPr bwMode="auto">
          <a:xfrm>
            <a:off x="1187450" y="389096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264C"/>
                </a:solidFill>
              </a:rPr>
              <a:t>Ix1</a:t>
            </a:r>
          </a:p>
        </p:txBody>
      </p:sp>
      <p:sp>
        <p:nvSpPr>
          <p:cNvPr id="32794" name="Text Box 50"/>
          <p:cNvSpPr txBox="1">
            <a:spLocks noChangeArrowheads="1"/>
          </p:cNvSpPr>
          <p:nvPr/>
        </p:nvSpPr>
        <p:spPr bwMode="auto">
          <a:xfrm>
            <a:off x="2135188" y="390525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264C"/>
                </a:solidFill>
              </a:rPr>
              <a:t>Ix2</a:t>
            </a:r>
          </a:p>
        </p:txBody>
      </p:sp>
      <p:grpSp>
        <p:nvGrpSpPr>
          <p:cNvPr id="29749" name="Group 53"/>
          <p:cNvGrpSpPr>
            <a:grpSpLocks/>
          </p:cNvGrpSpPr>
          <p:nvPr/>
        </p:nvGrpSpPr>
        <p:grpSpPr bwMode="auto">
          <a:xfrm>
            <a:off x="5545138" y="3900488"/>
            <a:ext cx="2106612" cy="376237"/>
            <a:chOff x="3493" y="2457"/>
            <a:chExt cx="1327" cy="237"/>
          </a:xfrm>
        </p:grpSpPr>
        <p:sp>
          <p:nvSpPr>
            <p:cNvPr id="32796" name="Text Box 51"/>
            <p:cNvSpPr txBox="1">
              <a:spLocks noChangeArrowheads="1"/>
            </p:cNvSpPr>
            <p:nvPr/>
          </p:nvSpPr>
          <p:spPr bwMode="auto">
            <a:xfrm>
              <a:off x="3493" y="246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264C"/>
                  </a:solidFill>
                </a:rPr>
                <a:t>Iy1</a:t>
              </a:r>
            </a:p>
          </p:txBody>
        </p:sp>
        <p:sp>
          <p:nvSpPr>
            <p:cNvPr id="32797" name="Text Box 52"/>
            <p:cNvSpPr txBox="1">
              <a:spLocks noChangeArrowheads="1"/>
            </p:cNvSpPr>
            <p:nvPr/>
          </p:nvSpPr>
          <p:spPr bwMode="auto">
            <a:xfrm>
              <a:off x="4512" y="2457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264C"/>
                  </a:solidFill>
                </a:rPr>
                <a:t>Iy2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smtClean="0"/>
              <a:t>digital</a:t>
            </a:r>
          </a:p>
          <a:p>
            <a:r>
              <a:rPr lang="en-US" dirty="0" smtClean="0"/>
              <a:t>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yang </a:t>
            </a:r>
            <a:r>
              <a:rPr lang="en-US" dirty="0" err="1" smtClean="0"/>
              <a:t>menggambarkan</a:t>
            </a:r>
            <a:r>
              <a:rPr lang="en-US" dirty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pixel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endParaRPr lang="en-US" dirty="0" smtClean="0"/>
          </a:p>
          <a:p>
            <a:r>
              <a:rPr lang="sv-SE" dirty="0" smtClean="0"/>
              <a:t>Dari </a:t>
            </a:r>
            <a:r>
              <a:rPr lang="sv-SE" dirty="0"/>
              <a:t>sebuah histogram dapat diketahui frekuensi kemunculan </a:t>
            </a:r>
            <a:r>
              <a:rPr lang="pt-BR" i="1" dirty="0" smtClean="0"/>
              <a:t>relative</a:t>
            </a:r>
            <a:r>
              <a:rPr lang="pt-BR" dirty="0"/>
              <a:t> </a:t>
            </a:r>
            <a:r>
              <a:rPr lang="pt-BR" dirty="0" smtClean="0"/>
              <a:t>dari </a:t>
            </a:r>
            <a:r>
              <a:rPr lang="pt-BR" dirty="0"/>
              <a:t>intensitas pada citra 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38C2E-744F-4C77-B0F8-D9FCD14D2B80}" type="slidenum">
              <a:rPr lang="en-US" sz="1400" smtClean="0">
                <a:solidFill>
                  <a:srgbClr val="FFFFE9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379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MATLAB: Histogram/Contrast Stretching 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Command: </a:t>
            </a:r>
            <a:r>
              <a:rPr lang="en-US" dirty="0" err="1" smtClean="0">
                <a:latin typeface="Arial" charset="0"/>
              </a:rPr>
              <a:t>imadjust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cs typeface="Times New Roman" pitchFamily="18" charset="0"/>
              </a:rPr>
              <a:t>Syntax: </a:t>
            </a:r>
            <a:r>
              <a:rPr lang="en-US" dirty="0" err="1" smtClean="0">
                <a:latin typeface="Arial" charset="0"/>
              </a:rPr>
              <a:t>imadjust</a:t>
            </a:r>
            <a:r>
              <a:rPr lang="en-US" dirty="0" smtClean="0">
                <a:latin typeface="Arial" charset="0"/>
              </a:rPr>
              <a:t>(</a:t>
            </a:r>
            <a:r>
              <a:rPr lang="en-US" i="1" dirty="0" smtClean="0">
                <a:latin typeface="Arial" charset="0"/>
              </a:rPr>
              <a:t>x</a:t>
            </a:r>
            <a:r>
              <a:rPr lang="en-US" dirty="0" smtClean="0">
                <a:latin typeface="Arial" charset="0"/>
              </a:rPr>
              <a:t>, [</a:t>
            </a:r>
            <a:r>
              <a:rPr lang="en-US" sz="3600" i="1" dirty="0" err="1" smtClean="0">
                <a:cs typeface="Times New Roman" pitchFamily="18" charset="0"/>
              </a:rPr>
              <a:t>a</a:t>
            </a:r>
            <a:r>
              <a:rPr lang="en-US" i="1" dirty="0" err="1" smtClean="0">
                <a:latin typeface="Arial" charset="0"/>
              </a:rPr>
              <a:t>,b</a:t>
            </a:r>
            <a:r>
              <a:rPr lang="en-US" dirty="0" smtClean="0">
                <a:latin typeface="Arial" charset="0"/>
              </a:rPr>
              <a:t>], [</a:t>
            </a:r>
            <a:r>
              <a:rPr lang="en-US" i="1" dirty="0" err="1" smtClean="0">
                <a:latin typeface="Arial" charset="0"/>
              </a:rPr>
              <a:t>c,d</a:t>
            </a:r>
            <a:r>
              <a:rPr lang="en-US" dirty="0" smtClean="0">
                <a:latin typeface="Arial" charset="0"/>
              </a:rPr>
              <a:t>]);</a:t>
            </a:r>
          </a:p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               </a:t>
            </a:r>
            <a:r>
              <a:rPr lang="en-US" dirty="0" err="1" smtClean="0">
                <a:latin typeface="Arial" charset="0"/>
              </a:rPr>
              <a:t>imadjust</a:t>
            </a:r>
            <a:r>
              <a:rPr lang="en-US" dirty="0" smtClean="0">
                <a:latin typeface="Arial" charset="0"/>
              </a:rPr>
              <a:t>(</a:t>
            </a:r>
            <a:r>
              <a:rPr lang="en-US" i="1" dirty="0" smtClean="0">
                <a:latin typeface="Arial" charset="0"/>
              </a:rPr>
              <a:t>x</a:t>
            </a:r>
            <a:r>
              <a:rPr lang="en-US" dirty="0" smtClean="0">
                <a:latin typeface="Arial" charset="0"/>
              </a:rPr>
              <a:t>, [</a:t>
            </a:r>
            <a:r>
              <a:rPr lang="en-US" sz="3600" i="1" dirty="0" err="1" smtClean="0">
                <a:cs typeface="Times New Roman" pitchFamily="18" charset="0"/>
              </a:rPr>
              <a:t>a</a:t>
            </a:r>
            <a:r>
              <a:rPr lang="en-US" i="1" dirty="0" err="1" smtClean="0">
                <a:latin typeface="Arial" charset="0"/>
              </a:rPr>
              <a:t>,b</a:t>
            </a:r>
            <a:r>
              <a:rPr lang="en-US" dirty="0" smtClean="0">
                <a:latin typeface="Arial" charset="0"/>
              </a:rPr>
              <a:t>], [</a:t>
            </a:r>
            <a:r>
              <a:rPr lang="en-US" i="1" dirty="0" err="1" smtClean="0">
                <a:latin typeface="Arial" charset="0"/>
              </a:rPr>
              <a:t>c,d</a:t>
            </a:r>
            <a:r>
              <a:rPr lang="en-US" dirty="0" smtClean="0">
                <a:latin typeface="Arial" charset="0"/>
              </a:rPr>
              <a:t>], </a:t>
            </a:r>
            <a:r>
              <a:rPr lang="en-US" i="1" dirty="0" smtClean="0">
                <a:latin typeface="Arial" charset="0"/>
                <a:sym typeface="Symbol" pitchFamily="18" charset="2"/>
              </a:rPr>
              <a:t></a:t>
            </a:r>
            <a:r>
              <a:rPr lang="en-US" dirty="0" smtClean="0">
                <a:latin typeface="Arial" charset="0"/>
              </a:rPr>
              <a:t>);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convert intensity </a:t>
            </a:r>
            <a:r>
              <a:rPr lang="en-US" i="1" dirty="0" smtClean="0">
                <a:latin typeface="Arial" charset="0"/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 </a:t>
            </a:r>
            <a:r>
              <a:rPr lang="en-US" sz="3200" i="1" dirty="0" smtClean="0">
                <a:cs typeface="Times New Roman" pitchFamily="18" charset="0"/>
              </a:rPr>
              <a:t>a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to </a:t>
            </a:r>
            <a:r>
              <a:rPr lang="en-US" i="1" dirty="0" smtClean="0">
                <a:latin typeface="Arial" charset="0"/>
                <a:cs typeface="Times New Roman" pitchFamily="18" charset="0"/>
                <a:sym typeface="Symbol" pitchFamily="18" charset="2"/>
              </a:rPr>
              <a:t>c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convert intensity </a:t>
            </a:r>
            <a:r>
              <a:rPr lang="en-US" i="1" dirty="0" smtClean="0">
                <a:latin typeface="Arial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 </a:t>
            </a:r>
            <a:r>
              <a:rPr lang="en-US" i="1" dirty="0" smtClean="0">
                <a:latin typeface="Arial" charset="0"/>
              </a:rPr>
              <a:t>b</a:t>
            </a:r>
            <a:r>
              <a:rPr lang="en-US" i="1" dirty="0" smtClean="0"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to </a:t>
            </a:r>
            <a:r>
              <a:rPr lang="en-US" i="1" dirty="0" smtClean="0">
                <a:latin typeface="Arial" charset="0"/>
              </a:rPr>
              <a:t>d</a:t>
            </a:r>
            <a:endParaRPr lang="en-US" dirty="0" smtClean="0"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values of </a:t>
            </a:r>
            <a:r>
              <a:rPr lang="en-US" dirty="0" smtClean="0">
                <a:latin typeface="Arial" charset="0"/>
                <a:sym typeface="Symbol" pitchFamily="18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n-US" i="1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,b,c,d</a:t>
            </a:r>
            <a:r>
              <a:rPr lang="en-US" dirty="0" smtClean="0">
                <a:latin typeface="Arial" charset="0"/>
                <a:sym typeface="Symbol" pitchFamily="18" charset="2"/>
              </a:rPr>
              <a:t>  must be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between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0 and 1</a:t>
            </a:r>
          </a:p>
          <a:p>
            <a:pPr lvl="1"/>
            <a:r>
              <a:rPr lang="en-US" i="1" dirty="0" smtClean="0">
                <a:latin typeface="Arial" charset="0"/>
                <a:sym typeface="Symbol" pitchFamily="18" charset="2"/>
              </a:rPr>
              <a:t>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: positive constant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(describe the shape of the function, &lt; 1 concave downward, &gt; 1 concave upward) </a:t>
            </a:r>
          </a:p>
        </p:txBody>
      </p:sp>
    </p:spTree>
    <p:extLst>
      <p:ext uri="{BB962C8B-B14F-4D97-AF65-F5344CB8AC3E}">
        <p14:creationId xmlns:p14="http://schemas.microsoft.com/office/powerpoint/2010/main" val="18277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D493C4-D245-4AB2-BD19-7C5EC8D4D559}" type="slidenum">
              <a:rPr lang="en-US" sz="1400" smtClean="0">
                <a:solidFill>
                  <a:srgbClr val="FFFFE9"/>
                </a:solidFill>
              </a:rPr>
              <a:pPr eaLnBrk="1" hangingPunct="1"/>
              <a:t>21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482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381000"/>
            <a:ext cx="7772400" cy="1143000"/>
          </a:xfrm>
        </p:spPr>
        <p:txBody>
          <a:bodyPr/>
          <a:lstStyle/>
          <a:p>
            <a:r>
              <a:rPr lang="en-US" sz="3600" smtClean="0"/>
              <a:t>Transformation Function with Gamma (Power –Law Transformation)</a:t>
            </a:r>
          </a:p>
        </p:txBody>
      </p:sp>
      <p:pic>
        <p:nvPicPr>
          <p:cNvPr id="34821" name="Picture 4" descr="enhan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981075" y="428148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Brighten image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162425" y="431006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Linear mapping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7156450" y="43386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Darken image</a:t>
            </a:r>
          </a:p>
        </p:txBody>
      </p:sp>
      <p:graphicFrame>
        <p:nvGraphicFramePr>
          <p:cNvPr id="34825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524000" y="4648200"/>
          <a:ext cx="60960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981200" imgH="469900" progId="Equation.3">
                  <p:embed/>
                </p:oleObj>
              </mc:Choice>
              <mc:Fallback>
                <p:oleObj name="Equation" r:id="rId4" imgW="1981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60960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9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07A4A4-0493-45E9-915A-18B126A07D89}" type="slidenum">
              <a:rPr lang="en-US" sz="1400" smtClean="0">
                <a:solidFill>
                  <a:srgbClr val="FFFFE9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584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Example of  Adjusting by the Power-Law Transformation</a:t>
            </a:r>
          </a:p>
        </p:txBody>
      </p:sp>
      <p:pic>
        <p:nvPicPr>
          <p:cNvPr id="35845" name="Picture 3" descr="enhan16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" b="10001"/>
          <a:stretch>
            <a:fillRect/>
          </a:stretch>
        </p:blipFill>
        <p:spPr>
          <a:xfrm>
            <a:off x="71438" y="1633538"/>
            <a:ext cx="9072562" cy="301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2057400" y="47244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Original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6096000" y="4648200"/>
            <a:ext cx="24780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Adjust by using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Gamma = 0.5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</a:t>
            </a:r>
            <a:r>
              <a:rPr lang="en-US" dirty="0" err="1" smtClean="0"/>
              <a:t>citra</a:t>
            </a:r>
            <a:r>
              <a:rPr lang="en-US" dirty="0" smtClean="0"/>
              <a:t> gray-scale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653" y="1905000"/>
            <a:ext cx="7748693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/>
              <a:t>berwarna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405" y="1905000"/>
            <a:ext cx="753318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/>
              <a:t>berwarna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E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8105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12908"/>
            <a:ext cx="7772400" cy="41751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26346"/>
            <a:ext cx="7772400" cy="39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 smtClean="0"/>
              <a:t>bagus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46397"/>
            <a:ext cx="7772400" cy="39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CF45-D988-46CF-A85B-BF56943BE5BA}" type="slidenum">
              <a:rPr lang="en-US" smtClean="0">
                <a:solidFill>
                  <a:srgbClr val="00264C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Histogram juga dapat </a:t>
            </a:r>
            <a:r>
              <a:rPr lang="pt-BR" dirty="0" smtClean="0"/>
              <a:t>menunjukkan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kecerahan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brightness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kontras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contrast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histogram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yang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6AFCF-71B0-4C2D-826E-3DFD33C7CE41}" type="slidenum">
              <a:rPr lang="en-US" sz="1400" smtClean="0">
                <a:solidFill>
                  <a:srgbClr val="FFFFE9"/>
                </a:solidFill>
              </a:rPr>
              <a:pPr eaLnBrk="1" hangingPunct="1"/>
              <a:t>30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686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Histogram Equalization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trouble with the methods of histogram stretching is that they </a:t>
            </a:r>
            <a:r>
              <a:rPr lang="en-US" dirty="0" smtClean="0">
                <a:solidFill>
                  <a:srgbClr val="FF0000"/>
                </a:solidFill>
              </a:rPr>
              <a:t>require user input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Histogram equalization is an entirely </a:t>
            </a:r>
            <a:r>
              <a:rPr lang="en-US" dirty="0" smtClean="0">
                <a:solidFill>
                  <a:srgbClr val="FF0000"/>
                </a:solidFill>
              </a:rPr>
              <a:t>automatic procedure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Idea: Each gray level in the image occurs with the same frequency. </a:t>
            </a:r>
          </a:p>
          <a:p>
            <a:r>
              <a:rPr lang="en-US" dirty="0" smtClean="0"/>
              <a:t>Give the </a:t>
            </a:r>
            <a:r>
              <a:rPr lang="en-US" dirty="0" smtClean="0">
                <a:solidFill>
                  <a:srgbClr val="FF0000"/>
                </a:solidFill>
              </a:rPr>
              <a:t>output image </a:t>
            </a:r>
            <a:r>
              <a:rPr lang="en-US" dirty="0" smtClean="0"/>
              <a:t>with uniform intensity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804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6AFCF-71B0-4C2D-826E-3DFD33C7CE41}" type="slidenum">
              <a:rPr lang="en-US" sz="1400" smtClean="0">
                <a:solidFill>
                  <a:srgbClr val="FFFFE9"/>
                </a:solidFill>
              </a:rPr>
              <a:pPr eaLnBrk="1" hangingPunct="1"/>
              <a:t>31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686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Histogram Equalization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/>
              <a:t>perataan</a:t>
            </a:r>
            <a:r>
              <a:rPr lang="en-US" dirty="0"/>
              <a:t> histogram,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rata.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histogram equalization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histogram.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4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6AFCF-71B0-4C2D-826E-3DFD33C7CE41}" type="slidenum">
              <a:rPr lang="en-US" sz="1400" smtClean="0">
                <a:solidFill>
                  <a:srgbClr val="FFFFE9"/>
                </a:solidFill>
              </a:rPr>
              <a:pPr eaLnBrk="1" hangingPunct="1"/>
              <a:t>32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686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Histogram Equalization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data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4 3 1 3 6 4 3 1 0 3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77997"/>
            <a:ext cx="5791200" cy="27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0"/>
            <a:ext cx="636296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Histogram equalization (</a:t>
            </a:r>
            <a:r>
              <a:rPr lang="en-US" sz="2400" dirty="0" err="1"/>
              <a:t>perataan</a:t>
            </a:r>
            <a:r>
              <a:rPr lang="en-US" sz="2400" dirty="0"/>
              <a:t> histogram)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proses </a:t>
            </a:r>
            <a:r>
              <a:rPr lang="en-US" sz="2400" dirty="0" err="1"/>
              <a:t>dimana</a:t>
            </a:r>
            <a:r>
              <a:rPr lang="en-US" sz="2400" dirty="0"/>
              <a:t> histogram </a:t>
            </a:r>
            <a:r>
              <a:rPr lang="en-US" sz="2400" dirty="0" err="1"/>
              <a:t>diratakan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fungsi</a:t>
            </a:r>
            <a:r>
              <a:rPr lang="en-US" sz="2400" dirty="0">
                <a:solidFill>
                  <a:srgbClr val="FF0000"/>
                </a:solidFill>
              </a:rPr>
              <a:t> linier</a:t>
            </a:r>
            <a:r>
              <a:rPr lang="en-US" sz="2400" dirty="0"/>
              <a:t> (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80" y="3352800"/>
            <a:ext cx="66257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perataan</a:t>
            </a:r>
            <a:r>
              <a:rPr lang="en-US" dirty="0" smtClean="0"/>
              <a:t> histogram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286000"/>
            <a:ext cx="4610100" cy="27495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6AFCF-71B0-4C2D-826E-3DFD33C7CE41}" type="slidenum">
              <a:rPr lang="en-US" sz="1400" smtClean="0">
                <a:solidFill>
                  <a:srgbClr val="FFFFE9"/>
                </a:solidFill>
              </a:rPr>
              <a:pPr eaLnBrk="1" hangingPunct="1"/>
              <a:t>36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686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h</a:t>
            </a:r>
            <a:r>
              <a:rPr lang="en-US" dirty="0" smtClean="0"/>
              <a:t>istogram </a:t>
            </a:r>
            <a:r>
              <a:rPr lang="en-US" dirty="0" smtClean="0"/>
              <a:t>Equalization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histogram equalization data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2 5 4 1 4 6 5 4 1 0 4 2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1337"/>
            <a:ext cx="5867400" cy="30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6AFCF-71B0-4C2D-826E-3DFD33C7CE41}" type="slidenum">
              <a:rPr lang="en-US" sz="1400" smtClean="0">
                <a:solidFill>
                  <a:srgbClr val="FFFFE9"/>
                </a:solidFill>
              </a:rPr>
              <a:pPr eaLnBrk="1" hangingPunct="1"/>
              <a:t>37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686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Perbandingn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h</a:t>
            </a:r>
            <a:r>
              <a:rPr lang="en-US" dirty="0" smtClean="0"/>
              <a:t>istogram </a:t>
            </a:r>
            <a:r>
              <a:rPr lang="en-US" dirty="0" smtClean="0"/>
              <a:t>Equalization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792748"/>
            <a:ext cx="2819400" cy="41910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awal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2 4 3 1 3 6 4 3 1 0 3 2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29" y="3859816"/>
            <a:ext cx="4469237" cy="2326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3" y="3888248"/>
            <a:ext cx="4948803" cy="232263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0" y="1702184"/>
            <a:ext cx="2819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Data </a:t>
            </a:r>
            <a:r>
              <a:rPr lang="en-US" kern="0" dirty="0" err="1" smtClean="0"/>
              <a:t>hasil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2 5 4 1 4 6 5 4 1 0 4 2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0492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986968-9D73-44B6-8775-0A40E76FDA0A}" type="slidenum">
              <a:rPr lang="en-US" sz="1400" smtClean="0">
                <a:solidFill>
                  <a:srgbClr val="FFFFE9"/>
                </a:solidFill>
              </a:rPr>
              <a:pPr eaLnBrk="1" hangingPunct="1"/>
              <a:t>38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891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Equalization: Example</a:t>
            </a:r>
          </a:p>
        </p:txBody>
      </p:sp>
      <p:pic>
        <p:nvPicPr>
          <p:cNvPr id="38917" name="Picture 3" descr="refer29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5"/>
          <a:stretch>
            <a:fillRect/>
          </a:stretch>
        </p:blipFill>
        <p:spPr>
          <a:xfrm>
            <a:off x="228600" y="1757363"/>
            <a:ext cx="8610600" cy="334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752600" y="4953000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BEFORE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5757863" y="4953000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AFTER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17109" y="5429250"/>
            <a:ext cx="8200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64C"/>
                </a:solidFill>
              </a:rPr>
              <a:t>http://www.mathworks.com/access/helpdesk/help/toolbox/images/histeq.html</a:t>
            </a:r>
          </a:p>
        </p:txBody>
      </p:sp>
    </p:spTree>
    <p:extLst>
      <p:ext uri="{BB962C8B-B14F-4D97-AF65-F5344CB8AC3E}">
        <p14:creationId xmlns:p14="http://schemas.microsoft.com/office/powerpoint/2010/main" val="20425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16B3FB-2519-4611-A828-58D36A8EBEA3}" type="slidenum">
              <a:rPr lang="en-US" sz="1400" smtClean="0">
                <a:solidFill>
                  <a:srgbClr val="FFFFE9"/>
                </a:solidFill>
              </a:rPr>
              <a:pPr eaLnBrk="1" hangingPunct="1"/>
              <a:t>39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789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Equalization </a:t>
            </a:r>
            <a:r>
              <a:rPr lang="en-US" sz="3600" smtClean="0">
                <a:cs typeface="Angsana New" pitchFamily="18" charset="-34"/>
              </a:rPr>
              <a:t>(cont)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Mapping function: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     </a:t>
            </a:r>
          </a:p>
          <a:p>
            <a:pPr>
              <a:buFontTx/>
              <a:buNone/>
            </a:pPr>
            <a:r>
              <a:rPr lang="en-US" smtClean="0"/>
              <a:t>	  where </a:t>
            </a:r>
            <a:r>
              <a:rPr lang="en-US" i="1" smtClean="0"/>
              <a:t>p</a:t>
            </a:r>
            <a:r>
              <a:rPr lang="en-US" smtClean="0"/>
              <a:t>(</a:t>
            </a:r>
            <a:r>
              <a:rPr lang="en-US" i="1" smtClean="0"/>
              <a:t>i</a:t>
            </a:r>
            <a:r>
              <a:rPr lang="en-US" smtClean="0"/>
              <a:t>)</a:t>
            </a:r>
            <a:r>
              <a:rPr lang="en-US" i="1" smtClean="0"/>
              <a:t> </a:t>
            </a:r>
            <a:r>
              <a:rPr lang="en-US" smtClean="0"/>
              <a:t>is the PDF of the intensity level </a:t>
            </a:r>
            <a:r>
              <a:rPr lang="en-US" i="1" smtClean="0"/>
              <a:t>i, </a:t>
            </a:r>
          </a:p>
          <a:p>
            <a:pPr>
              <a:buFontTx/>
              <a:buNone/>
            </a:pPr>
            <a:r>
              <a:rPr lang="en-US" i="1" smtClean="0"/>
              <a:t>               </a:t>
            </a:r>
            <a:r>
              <a:rPr lang="en-US" smtClean="0"/>
              <a:t>obtained from </a:t>
            </a:r>
            <a:r>
              <a:rPr lang="en-US" i="1" smtClean="0"/>
              <a:t>cumulative histogram</a:t>
            </a:r>
            <a:r>
              <a:rPr lang="en-US" smtClean="0"/>
              <a:t>.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37894" name="Object 4"/>
          <p:cNvGraphicFramePr>
            <a:graphicFrameLocks noChangeAspect="1"/>
          </p:cNvGraphicFramePr>
          <p:nvPr/>
        </p:nvGraphicFramePr>
        <p:xfrm>
          <a:off x="2133600" y="2362200"/>
          <a:ext cx="466883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1422400" imgH="457200" progId="Equation.3">
                  <p:embed/>
                </p:oleObj>
              </mc:Choice>
              <mc:Fallback>
                <p:oleObj name="Equation" r:id="rId3" imgW="142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66883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7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D14031-CA89-47A6-A529-3FF3DC375307}" type="slidenum">
              <a:rPr lang="en-US" sz="1400" smtClean="0">
                <a:solidFill>
                  <a:srgbClr val="FFFFE9"/>
                </a:solidFill>
              </a:rPr>
              <a:pPr eaLnBrk="1" hangingPunct="1"/>
              <a:t>4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355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showing the number of pixels for </a:t>
            </a:r>
            <a:r>
              <a:rPr lang="en-US" dirty="0" smtClean="0">
                <a:solidFill>
                  <a:srgbClr val="FF0000"/>
                </a:solidFill>
              </a:rPr>
              <a:t>each intensity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Normalized histogram</a:t>
            </a:r>
            <a:r>
              <a:rPr lang="en-US" dirty="0" smtClean="0"/>
              <a:t>: histogram where the number of pixel is divided by the total number of pixel so the </a:t>
            </a:r>
            <a:r>
              <a:rPr lang="en-US" dirty="0" smtClean="0">
                <a:solidFill>
                  <a:srgbClr val="FF0000"/>
                </a:solidFill>
              </a:rPr>
              <a:t>range is [0,1]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Cumulative histogram</a:t>
            </a:r>
            <a:r>
              <a:rPr lang="en-US" dirty="0" smtClean="0"/>
              <a:t>: histogram which shows the number of pixels whose intensity is less or equal to </a:t>
            </a:r>
            <a:r>
              <a:rPr lang="en-US" dirty="0" smtClean="0">
                <a:solidFill>
                  <a:srgbClr val="FF0000"/>
                </a:solidFill>
              </a:rPr>
              <a:t>each intensity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41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51F65C-4751-4A08-AD4B-79480FAAB65A}" type="slidenum">
              <a:rPr lang="en-US" sz="1400" smtClean="0">
                <a:solidFill>
                  <a:srgbClr val="FFFFE9"/>
                </a:solidFill>
              </a:rPr>
              <a:pPr eaLnBrk="1" hangingPunct="1"/>
              <a:t>40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3994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MATLAB: Histogram Equalization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Command: </a:t>
            </a:r>
            <a:r>
              <a:rPr lang="en-US" smtClean="0">
                <a:latin typeface="Arial" charset="0"/>
              </a:rPr>
              <a:t>histeq</a:t>
            </a:r>
          </a:p>
          <a:p>
            <a:pPr>
              <a:lnSpc>
                <a:spcPct val="90000"/>
              </a:lnSpc>
            </a:pPr>
            <a:r>
              <a:rPr lang="en-US" smtClean="0"/>
              <a:t>Syntax: </a:t>
            </a:r>
            <a:r>
              <a:rPr lang="en-US" smtClean="0">
                <a:latin typeface="Arial" charset="0"/>
              </a:rPr>
              <a:t>histeq(</a:t>
            </a:r>
            <a:r>
              <a:rPr lang="en-US" i="1" smtClean="0">
                <a:latin typeface="Arial" charset="0"/>
              </a:rPr>
              <a:t>image</a:t>
            </a:r>
            <a:r>
              <a:rPr lang="en-US" smtClean="0">
                <a:latin typeface="Arial" charset="0"/>
              </a:rPr>
              <a:t>, </a:t>
            </a:r>
            <a:r>
              <a:rPr lang="en-US" i="1" smtClean="0">
                <a:latin typeface="Arial" charset="0"/>
              </a:rPr>
              <a:t>target_hist</a:t>
            </a:r>
            <a:r>
              <a:rPr lang="en-US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Arial" charset="0"/>
              </a:rPr>
              <a:t>        histeq(</a:t>
            </a:r>
            <a:r>
              <a:rPr lang="en-US" i="1" smtClean="0">
                <a:latin typeface="Arial" charset="0"/>
              </a:rPr>
              <a:t>image</a:t>
            </a:r>
            <a:r>
              <a:rPr lang="en-US" smtClean="0">
                <a:latin typeface="Arial" charset="0"/>
              </a:rPr>
              <a:t>, </a:t>
            </a:r>
            <a:r>
              <a:rPr lang="en-US" i="1" smtClean="0">
                <a:latin typeface="Arial" charset="0"/>
              </a:rPr>
              <a:t>#bin</a:t>
            </a:r>
            <a:r>
              <a:rPr lang="en-US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Arial" charset="0"/>
              </a:rPr>
              <a:t>		histeq(</a:t>
            </a:r>
            <a:r>
              <a:rPr lang="en-US" i="1" smtClean="0">
                <a:latin typeface="Arial" charset="0"/>
              </a:rPr>
              <a:t>indexed_im, #bin, target_hist</a:t>
            </a:r>
            <a:r>
              <a:rPr lang="en-US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latin typeface="Arial" charset="0"/>
              </a:rPr>
              <a:t>	     histeq(</a:t>
            </a:r>
            <a:r>
              <a:rPr lang="en-US" i="1" smtClean="0">
                <a:latin typeface="Arial" charset="0"/>
              </a:rPr>
              <a:t>indexed_im, map, #bin</a:t>
            </a:r>
            <a:r>
              <a:rPr lang="en-US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Default: </a:t>
            </a:r>
            <a:r>
              <a:rPr lang="en-US" i="1" smtClean="0">
                <a:latin typeface="Arial" charset="0"/>
              </a:rPr>
              <a:t>#bin</a:t>
            </a:r>
            <a:r>
              <a:rPr lang="en-US" smtClean="0">
                <a:cs typeface="Times New Roman" pitchFamily="18" charset="0"/>
              </a:rPr>
              <a:t> = 64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Output: </a:t>
            </a:r>
            <a:r>
              <a:rPr lang="en-US" i="1" smtClean="0">
                <a:latin typeface="Arial" charset="0"/>
              </a:rPr>
              <a:t>output_im,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</a:rPr>
              <a:t>[</a:t>
            </a:r>
            <a:r>
              <a:rPr lang="en-US" i="1" smtClean="0">
                <a:latin typeface="Arial" charset="0"/>
              </a:rPr>
              <a:t>output_im</a:t>
            </a:r>
            <a:r>
              <a:rPr lang="en-US" smtClean="0">
                <a:latin typeface="Arial" charset="0"/>
              </a:rPr>
              <a:t>, </a:t>
            </a:r>
            <a:r>
              <a:rPr lang="en-US" i="1" smtClean="0">
                <a:latin typeface="Arial" charset="0"/>
              </a:rPr>
              <a:t>transform</a:t>
            </a:r>
            <a:r>
              <a:rPr lang="en-US" smtClean="0">
                <a:latin typeface="Arial" charset="0"/>
              </a:rPr>
              <a:t>], </a:t>
            </a:r>
            <a:r>
              <a:rPr lang="en-US" i="1" smtClean="0">
                <a:latin typeface="Arial" charset="0"/>
              </a:rPr>
              <a:t>new_map</a:t>
            </a:r>
            <a:r>
              <a:rPr lang="en-US" smtClean="0">
                <a:latin typeface="Arial" charset="0"/>
              </a:rPr>
              <a:t>, [</a:t>
            </a:r>
            <a:r>
              <a:rPr lang="en-US" i="1" smtClean="0">
                <a:latin typeface="Arial" charset="0"/>
              </a:rPr>
              <a:t>new_map</a:t>
            </a:r>
            <a:r>
              <a:rPr lang="en-US" smtClean="0">
                <a:latin typeface="Arial" charset="0"/>
              </a:rPr>
              <a:t>, </a:t>
            </a:r>
            <a:r>
              <a:rPr lang="en-US" i="1" smtClean="0">
                <a:latin typeface="Arial" charset="0"/>
              </a:rPr>
              <a:t>transform</a:t>
            </a:r>
            <a:r>
              <a:rPr lang="en-US" smtClean="0">
                <a:latin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60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64C"/>
                </a:solidFill>
              </a:rPr>
              <a:t>SCCS 476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E0799F-1BCB-4E97-A706-C19D979DF526}" type="slidenum">
              <a:rPr lang="en-US" sz="1400" smtClean="0">
                <a:solidFill>
                  <a:srgbClr val="FFFFE9"/>
                </a:solidFill>
              </a:rPr>
              <a:pPr eaLnBrk="1" hangingPunct="1"/>
              <a:t>5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24580" name="Rectangle 7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Histogram Example</a:t>
            </a:r>
          </a:p>
        </p:txBody>
      </p:sp>
      <p:pic>
        <p:nvPicPr>
          <p:cNvPr id="24581" name="Picture 8" descr="get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1"/>
          <a:stretch>
            <a:fillRect/>
          </a:stretch>
        </p:blipFill>
        <p:spPr bwMode="auto">
          <a:xfrm>
            <a:off x="3962400" y="1752600"/>
            <a:ext cx="4724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0337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669925" y="5218113"/>
            <a:ext cx="254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&gt;&gt; p = imread(‘pout.tif’)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&gt;&gt; inshow(p)</a:t>
            </a:r>
            <a:endParaRPr lang="th-TH">
              <a:solidFill>
                <a:srgbClr val="00264C"/>
              </a:solidFill>
            </a:endParaRP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029200" y="52578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64C"/>
                </a:solidFill>
              </a:rPr>
              <a:t>&gt;&gt; figure;imhist(p)</a:t>
            </a:r>
            <a:endParaRPr lang="th-TH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</a:t>
            </a:r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dirty="0"/>
              <a:t>– 1</a:t>
            </a:r>
          </a:p>
          <a:p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kuantisasi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8-bit,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 smtClean="0"/>
              <a:t>derajat</a:t>
            </a:r>
            <a:r>
              <a:rPr lang="en-US" dirty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smtClean="0"/>
              <a:t>255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4285456"/>
            <a:ext cx="3248025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5410200"/>
            <a:ext cx="52578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E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/>
              <a:t>8 </a:t>
            </a:r>
            <a:r>
              <a:rPr lang="en-US" dirty="0" smtClean="0"/>
              <a:t>x </a:t>
            </a:r>
            <a:r>
              <a:rPr lang="en-US" dirty="0"/>
              <a:t>8 </a:t>
            </a:r>
            <a:r>
              <a:rPr lang="en-US" i="1" dirty="0"/>
              <a:t>pixel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15 (</a:t>
            </a:r>
            <a:r>
              <a:rPr lang="en-US" dirty="0" err="1"/>
              <a:t>ada</a:t>
            </a:r>
            <a:r>
              <a:rPr lang="en-US" dirty="0"/>
              <a:t> 16 </a:t>
            </a:r>
            <a:r>
              <a:rPr lang="en-US" dirty="0" err="1" smtClean="0"/>
              <a:t>buah</a:t>
            </a:r>
            <a:r>
              <a:rPr lang="en-US" dirty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/>
              <a:t>keabuan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17"/>
          <a:stretch/>
        </p:blipFill>
        <p:spPr>
          <a:xfrm>
            <a:off x="2209801" y="3459162"/>
            <a:ext cx="4038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E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9" r="2093"/>
          <a:stretch/>
        </p:blipFill>
        <p:spPr>
          <a:xfrm>
            <a:off x="1371600" y="1600200"/>
            <a:ext cx="57150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31" y="2971800"/>
            <a:ext cx="57626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histogram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923003"/>
            <a:ext cx="5619750" cy="3629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D0184-51C8-4862-9182-CA05C437B062}" type="slidenum">
              <a:rPr lang="en-US" smtClean="0">
                <a:solidFill>
                  <a:srgbClr val="FFFFE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E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69803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Nilai</a:t>
            </a:r>
            <a:r>
              <a:rPr lang="en-US" sz="3600" dirty="0" smtClean="0"/>
              <a:t> h? [0,1]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82" y="1965450"/>
            <a:ext cx="1590675" cy="12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834</Words>
  <Application>Microsoft Office PowerPoint</Application>
  <PresentationFormat>On-screen Show (4:3)</PresentationFormat>
  <Paragraphs>234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 Unicode MS</vt:lpstr>
      <vt:lpstr>Angsana New</vt:lpstr>
      <vt:lpstr>Arial</vt:lpstr>
      <vt:lpstr>Symbol</vt:lpstr>
      <vt:lpstr>Times New Roman</vt:lpstr>
      <vt:lpstr>Wingdings</vt:lpstr>
      <vt:lpstr>2_Ricepaper</vt:lpstr>
      <vt:lpstr>Equation</vt:lpstr>
      <vt:lpstr>Histogram</vt:lpstr>
      <vt:lpstr>Histogram</vt:lpstr>
      <vt:lpstr>Histogram</vt:lpstr>
      <vt:lpstr>Histogram</vt:lpstr>
      <vt:lpstr>Histogram Example</vt:lpstr>
      <vt:lpstr>Normalized histogram</vt:lpstr>
      <vt:lpstr>Normalized histogram</vt:lpstr>
      <vt:lpstr>Normalized histogram</vt:lpstr>
      <vt:lpstr>Normalized histogram</vt:lpstr>
      <vt:lpstr>Cumulative histogram</vt:lpstr>
      <vt:lpstr>What Histogram Describes?</vt:lpstr>
      <vt:lpstr>Contrast Enhancement by Spreading Out Histogram </vt:lpstr>
      <vt:lpstr>Histogram Stretching</vt:lpstr>
      <vt:lpstr>1. Histogram Stretching</vt:lpstr>
      <vt:lpstr>Steps of Histogram/Contrast Stretching</vt:lpstr>
      <vt:lpstr>Steps of Histogram/Contrast Stretching (cont)</vt:lpstr>
      <vt:lpstr>Histogram Stretching: Example</vt:lpstr>
      <vt:lpstr>Histogram before/after Adjustment</vt:lpstr>
      <vt:lpstr>Histogram Mapping: Piecewise Linear</vt:lpstr>
      <vt:lpstr>MATLAB: Histogram/Contrast Stretching </vt:lpstr>
      <vt:lpstr>Transformation Function with Gamma (Power –Law Transformation)</vt:lpstr>
      <vt:lpstr>Example of  Adjusting by the Power-Law Transformation</vt:lpstr>
      <vt:lpstr>Histogram citra gray-scale</vt:lpstr>
      <vt:lpstr>Histogram citra berwarna</vt:lpstr>
      <vt:lpstr>Histogram citra berwarna</vt:lpstr>
      <vt:lpstr>Histogram citra terlalu gelap</vt:lpstr>
      <vt:lpstr>Histogram citra terlalu terang</vt:lpstr>
      <vt:lpstr>Histogram citra bagus</vt:lpstr>
      <vt:lpstr>Histogram Equalization</vt:lpstr>
      <vt:lpstr>2. Histogram Equalization</vt:lpstr>
      <vt:lpstr>2. Histogram Equalization</vt:lpstr>
      <vt:lpstr>2. Histogram Equalization</vt:lpstr>
      <vt:lpstr>PowerPoint Presentation</vt:lpstr>
      <vt:lpstr>PowerPoint Presentation</vt:lpstr>
      <vt:lpstr>Teknik perataan histogram</vt:lpstr>
      <vt:lpstr>Hasil histogram Equalization</vt:lpstr>
      <vt:lpstr>Perbandingn Hasil histogram Equalization</vt:lpstr>
      <vt:lpstr>Histogram Equalization: Example</vt:lpstr>
      <vt:lpstr>Histogram Equalization (cont)</vt:lpstr>
      <vt:lpstr>MATLAB: Histogram Equalization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Fairuz Azmi</cp:lastModifiedBy>
  <cp:revision>19</cp:revision>
  <dcterms:created xsi:type="dcterms:W3CDTF">2016-09-06T02:48:32Z</dcterms:created>
  <dcterms:modified xsi:type="dcterms:W3CDTF">2016-09-15T23:44:16Z</dcterms:modified>
</cp:coreProperties>
</file>