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8" r:id="rId2"/>
    <p:sldMasterId id="2147483692" r:id="rId3"/>
  </p:sldMasterIdLst>
  <p:notesMasterIdLst>
    <p:notesMasterId r:id="rId86"/>
  </p:notesMasterIdLst>
  <p:sldIdLst>
    <p:sldId id="300" r:id="rId4"/>
    <p:sldId id="301" r:id="rId5"/>
    <p:sldId id="302" r:id="rId6"/>
    <p:sldId id="357" r:id="rId7"/>
    <p:sldId id="358" r:id="rId8"/>
    <p:sldId id="303" r:id="rId9"/>
    <p:sldId id="359" r:id="rId10"/>
    <p:sldId id="304" r:id="rId11"/>
    <p:sldId id="360" r:id="rId12"/>
    <p:sldId id="305" r:id="rId13"/>
    <p:sldId id="361" r:id="rId14"/>
    <p:sldId id="306" r:id="rId15"/>
    <p:sldId id="362" r:id="rId16"/>
    <p:sldId id="307" r:id="rId17"/>
    <p:sldId id="363" r:id="rId18"/>
    <p:sldId id="308" r:id="rId19"/>
    <p:sldId id="364" r:id="rId20"/>
    <p:sldId id="309" r:id="rId21"/>
    <p:sldId id="365" r:id="rId22"/>
    <p:sldId id="310" r:id="rId23"/>
    <p:sldId id="366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256" r:id="rId50"/>
    <p:sldId id="297" r:id="rId51"/>
    <p:sldId id="259" r:id="rId52"/>
    <p:sldId id="289" r:id="rId53"/>
    <p:sldId id="290" r:id="rId54"/>
    <p:sldId id="291" r:id="rId55"/>
    <p:sldId id="257" r:id="rId56"/>
    <p:sldId id="258" r:id="rId57"/>
    <p:sldId id="294" r:id="rId58"/>
    <p:sldId id="299" r:id="rId59"/>
    <p:sldId id="295" r:id="rId60"/>
    <p:sldId id="296" r:id="rId61"/>
    <p:sldId id="292" r:id="rId62"/>
    <p:sldId id="293" r:id="rId63"/>
    <p:sldId id="260" r:id="rId64"/>
    <p:sldId id="298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932" autoAdjust="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ADB5A4-EDF3-45EA-AD3F-81CC5E8F5CC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261B7A-A405-4CDA-B9DA-83352731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50C699-5828-4722-A656-3E5F61E6B867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76C477-E0AB-4083-AA8B-62C215B445F3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D72004-E658-46ED-BF13-43CB4E0944B0}" type="slidenum">
              <a:rPr lang="en-US" sz="1200">
                <a:ea typeface="MS PGothic" pitchFamily="34" charset="-128"/>
              </a:rPr>
              <a:pPr/>
              <a:t>55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3" tIns="43241" rIns="86483" bIns="4324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4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C78ED7-9087-42A2-B4C7-772BE169C0A4}" type="slidenum">
              <a:rPr lang="en-US" sz="1200">
                <a:ea typeface="MS PGothic" pitchFamily="34" charset="-128"/>
              </a:rPr>
              <a:pPr/>
              <a:t>56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3" tIns="43241" rIns="86483" bIns="4324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7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3FB299-FBB1-4105-9B9A-E88F3C74CD0C}" type="slidenum">
              <a:rPr lang="en-US" sz="1200">
                <a:ea typeface="MS PGothic" pitchFamily="34" charset="-128"/>
              </a:rPr>
              <a:pPr/>
              <a:t>57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3" tIns="43241" rIns="86483" bIns="4324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9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60A041-44CE-479A-8F4C-99004D6F1551}" type="slidenum">
              <a:rPr lang="en-US" sz="1200">
                <a:ea typeface="MS PGothic" pitchFamily="34" charset="-128"/>
              </a:rPr>
              <a:pPr/>
              <a:t>58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3" tIns="43241" rIns="86483" bIns="4324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2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1A9506-5739-4333-ABBD-0C27B63E5BD9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1613" y="382588"/>
            <a:ext cx="726757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opposed to [0..255]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860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94D6FC-D1D6-43FD-B2A0-D5268B375B5B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1613" y="382588"/>
            <a:ext cx="726757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Render with scanalyze????</a:t>
            </a:r>
          </a:p>
        </p:txBody>
      </p:sp>
    </p:spTree>
    <p:extLst>
      <p:ext uri="{BB962C8B-B14F-4D97-AF65-F5344CB8AC3E}">
        <p14:creationId xmlns:p14="http://schemas.microsoft.com/office/powerpoint/2010/main" val="98709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7B00A1-38F4-42AD-9D96-857F89AA72C3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0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841745-7B6E-4826-97EB-17C0089BA2DE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C34EA0-138E-4EBA-B92A-F07709FAD2A7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6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917ECC-5D66-479B-92D4-50FA93BEC7B1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6A8EF-D782-4521-BC28-48A303DF7C6A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5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6F5CAF-5FB7-4D31-B896-0171D238FDEB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1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5007B4-51A3-40C2-B484-7931C05FB207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4E1129-4C6F-461B-B693-E7A82B6480A5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7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8921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4B3F84-9891-431D-AFB2-27E7CD54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7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F1B4-79E7-4499-9479-67D89253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D0CE-44F7-47E7-BDC4-8692BFFA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FDA7-9C88-4477-BC50-23300212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38921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4B3F84-9891-431D-AFB2-27E7CD541A96}" type="slidenum">
              <a:rPr lang="en-US">
                <a:solidFill>
                  <a:srgbClr val="0026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8B79-A1F5-4F29-9834-1419CCDC9797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3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64C4-4CAF-49B7-B4F6-8EEB7640166F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9BF5-2548-4C83-9628-B705C4065AF8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0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ADE8-B0BA-439C-A639-8B7551CDFBD5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0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33A6-FEEE-4F54-A425-D8EC8AD0D016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5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D3AF-25E9-41ED-9C80-78D1274A2F3A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8B79-A1F5-4F29-9834-1419CCDC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0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4029-BB71-4E1A-8361-F62C833D8EC1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28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3D12-75EA-42F2-A26E-E927B62A8368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F1B4-79E7-4499-9479-67D89253CA2C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D0CE-44F7-47E7-BDC4-8692BFFAE240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FDA7-9C88-4477-BC50-233002126DDD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26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264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FC749A-9C91-4670-B4F8-EE7B7C00708E}" type="slidenum">
              <a:rPr lang="en-US" alt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2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38921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E5CF45-D988-46CF-A85B-BF56943BE5BA}" type="slidenum">
              <a:rPr lang="en-US">
                <a:solidFill>
                  <a:srgbClr val="0026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69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D0184-51C8-4862-9182-CA05C437B062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E747-AA73-4EE5-8C12-3FC08C219674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0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9D78-B674-4BEE-8B82-2452503A6B27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64C4-4CAF-49B7-B4F6-8EEB76401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580E-E081-403E-864D-62A39D6108B7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0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461F-A094-4237-843F-CE0A004BB0B4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0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C203-F0CE-403E-A39F-F28927767F0F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40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0BD7-CC90-4108-9F38-5B81A521B3CD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1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86D5-2832-4000-A05F-40BEB65A34D0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9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5A522-F294-4B6D-AE59-1FC3A84FFC95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8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A988-0D95-46B8-BA15-8D84E963DA03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9BF5-2548-4C83-9628-B705C406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ADE8-B0BA-439C-A639-8B7551CD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33A6-FEEE-4F54-A425-D8EC8AD0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D3AF-25E9-41ED-9C80-78D1274A2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4029-BB71-4E1A-8361-F62C833D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3D12-75EA-42F2-A26E-E927B62A8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7897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848A39-997B-4C43-9A46-B72DF73C1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37897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848A39-997B-4C43-9A46-B72DF73C1B89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264C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264C"/>
                </a:solidFill>
              </a:rPr>
              <a:t>EE465: Introduction to Digital Image Processing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solidFill>
                <a:srgbClr val="00264C"/>
              </a:solidFill>
            </a:endParaRPr>
          </a:p>
        </p:txBody>
      </p:sp>
      <p:sp>
        <p:nvSpPr>
          <p:cNvPr id="37897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7F1FED-33CC-41B7-8969-FB125AC6D8EC}" type="slidenum">
              <a:rPr lang="en-US">
                <a:solidFill>
                  <a:srgbClr val="FFFFE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4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video" Target="file:///F:\Docs\Summer%20Camp\Lecture%201\geormotion.mpa" TargetMode="External"/><Relationship Id="rId7" Type="http://schemas.openxmlformats.org/officeDocument/2006/relationships/image" Target="../media/image47.png"/><Relationship Id="rId2" Type="http://schemas.openxmlformats.org/officeDocument/2006/relationships/video" Target="file:///F:\Docs\Summer%20Camp\Lecture%201\geor.mp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file:///F:\Docs\Summer%20Camp\Lecture%201\georskin.mpa" TargetMode="External"/><Relationship Id="rId1" Type="http://schemas.openxmlformats.org/officeDocument/2006/relationships/video" Target="file:///F:\Docs\Summer%20Camp\Lecture%201\georres.mpa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5.xml"/><Relationship Id="rId1" Type="http://schemas.openxmlformats.org/officeDocument/2006/relationships/video" Target="file:///F:\Docs\Summer%20Camp\Lecture%201\any.mov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1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1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6.png"/><Relationship Id="rId5" Type="http://schemas.openxmlformats.org/officeDocument/2006/relationships/image" Target="../media/image79.png"/><Relationship Id="rId4" Type="http://schemas.openxmlformats.org/officeDocument/2006/relationships/image" Target="../media/image84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79.png"/><Relationship Id="rId4" Type="http://schemas.openxmlformats.org/officeDocument/2006/relationships/image" Target="../media/image8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Stages in </a:t>
            </a:r>
            <a:br>
              <a:rPr lang="en-US" smtClean="0"/>
            </a:br>
            <a:r>
              <a:rPr lang="en-US" smtClean="0"/>
              <a:t>Digital Image Processing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Tahap-tahap Kunci pada </a:t>
            </a:r>
          </a:p>
          <a:p>
            <a:pPr eaLnBrk="1" hangingPunct="1"/>
            <a:r>
              <a:rPr lang="en-US" smtClean="0"/>
              <a:t>Pemrosesan Citra Digital</a:t>
            </a:r>
          </a:p>
        </p:txBody>
      </p:sp>
    </p:spTree>
    <p:extLst>
      <p:ext uri="{BB962C8B-B14F-4D97-AF65-F5344CB8AC3E}">
        <p14:creationId xmlns:p14="http://schemas.microsoft.com/office/powerpoint/2010/main" val="24450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Morphological Processing</a:t>
            </a:r>
            <a:endParaRPr lang="en-US" sz="3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Morphological Processing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6636" name="AutoShape 12"/>
          <p:cNvCxnSpPr>
            <a:cxnSpLocks noChangeShapeType="1"/>
            <a:stCxn id="26635" idx="0"/>
            <a:endCxn id="26628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AutoShape 13"/>
          <p:cNvCxnSpPr>
            <a:cxnSpLocks noChangeShapeType="1"/>
            <a:stCxn id="26628" idx="0"/>
            <a:endCxn id="26633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AutoShape 14"/>
          <p:cNvCxnSpPr>
            <a:cxnSpLocks noChangeShapeType="1"/>
            <a:stCxn id="26634" idx="2"/>
            <a:endCxn id="26632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AutoShape 15"/>
          <p:cNvCxnSpPr>
            <a:cxnSpLocks noChangeShapeType="1"/>
            <a:stCxn id="26631" idx="2"/>
            <a:endCxn id="26634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6"/>
          <p:cNvCxnSpPr>
            <a:cxnSpLocks noChangeShapeType="1"/>
            <a:stCxn id="26630" idx="3"/>
            <a:endCxn id="26631" idx="0"/>
          </p:cNvCxnSpPr>
          <p:nvPr/>
        </p:nvCxnSpPr>
        <p:spPr bwMode="auto">
          <a:xfrm>
            <a:off x="6624638" y="2095500"/>
            <a:ext cx="110013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AutoShape 17"/>
          <p:cNvCxnSpPr>
            <a:cxnSpLocks noChangeShapeType="1"/>
            <a:stCxn id="26629" idx="3"/>
            <a:endCxn id="26630" idx="1"/>
          </p:cNvCxnSpPr>
          <p:nvPr/>
        </p:nvCxnSpPr>
        <p:spPr bwMode="auto">
          <a:xfrm>
            <a:off x="4227513" y="2095500"/>
            <a:ext cx="663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AutoShape 18"/>
          <p:cNvCxnSpPr>
            <a:cxnSpLocks noChangeShapeType="1"/>
            <a:stCxn id="26633" idx="0"/>
            <a:endCxn id="26629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>
            <a:fillRect/>
          </a:stretch>
        </p:blipFill>
        <p:spPr bwMode="auto">
          <a:xfrm>
            <a:off x="2827338" y="2563813"/>
            <a:ext cx="34607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6" name="Group 22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6647" name="Picture 23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Morphological </a:t>
            </a:r>
            <a:r>
              <a:rPr lang="en-IE" dirty="0" smtClean="0">
                <a:solidFill>
                  <a:srgbClr val="00264C"/>
                </a:solidFill>
              </a:rPr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digital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(shape)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pixel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digital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perbandingan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pixel yang </a:t>
            </a:r>
            <a:r>
              <a:rPr lang="en-US" sz="2800" dirty="0" err="1">
                <a:solidFill>
                  <a:srgbClr val="FF0000"/>
                </a:solidFill>
              </a:rPr>
              <a:t>bersesuaian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pixel </a:t>
            </a:r>
            <a:r>
              <a:rPr lang="en-US" sz="2800" dirty="0" err="1">
                <a:solidFill>
                  <a:srgbClr val="FF0000"/>
                </a:solidFill>
              </a:rPr>
              <a:t>tetangganya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morphologi</a:t>
            </a:r>
            <a:r>
              <a:rPr lang="en-US" sz="2800" dirty="0" smtClean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binary image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grayscale image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05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Segmentation</a:t>
            </a:r>
            <a:endParaRPr lang="en-US" sz="3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Segmentation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7660" name="AutoShape 12"/>
          <p:cNvCxnSpPr>
            <a:cxnSpLocks noChangeShapeType="1"/>
            <a:stCxn id="27659" idx="0"/>
            <a:endCxn id="27652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13"/>
          <p:cNvCxnSpPr>
            <a:cxnSpLocks noChangeShapeType="1"/>
            <a:stCxn id="27652" idx="0"/>
            <a:endCxn id="27657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14"/>
          <p:cNvCxnSpPr>
            <a:cxnSpLocks noChangeShapeType="1"/>
            <a:stCxn id="27658" idx="2"/>
            <a:endCxn id="27656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5"/>
          <p:cNvCxnSpPr>
            <a:cxnSpLocks noChangeShapeType="1"/>
            <a:stCxn id="27655" idx="2"/>
            <a:endCxn id="27658" idx="0"/>
          </p:cNvCxnSpPr>
          <p:nvPr/>
        </p:nvCxnSpPr>
        <p:spPr bwMode="auto">
          <a:xfrm rot="5400000">
            <a:off x="7587456" y="387905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6"/>
          <p:cNvCxnSpPr>
            <a:cxnSpLocks noChangeShapeType="1"/>
            <a:stCxn id="27654" idx="3"/>
            <a:endCxn id="27655" idx="0"/>
          </p:cNvCxnSpPr>
          <p:nvPr/>
        </p:nvCxnSpPr>
        <p:spPr bwMode="auto">
          <a:xfrm>
            <a:off x="6605588" y="2095500"/>
            <a:ext cx="1119187" cy="7778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7"/>
          <p:cNvCxnSpPr>
            <a:cxnSpLocks noChangeShapeType="1"/>
            <a:stCxn id="27653" idx="3"/>
            <a:endCxn id="27654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8"/>
          <p:cNvCxnSpPr>
            <a:cxnSpLocks noChangeShapeType="1"/>
            <a:stCxn id="27657" idx="0"/>
            <a:endCxn id="27653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0"/>
          <a:stretch>
            <a:fillRect/>
          </a:stretch>
        </p:blipFill>
        <p:spPr bwMode="auto">
          <a:xfrm>
            <a:off x="2881313" y="2559050"/>
            <a:ext cx="33496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3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3" r="59154"/>
          <a:stretch>
            <a:fillRect/>
          </a:stretch>
        </p:blipFill>
        <p:spPr bwMode="auto">
          <a:xfrm>
            <a:off x="2844800" y="4183063"/>
            <a:ext cx="17367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71" name="Group 23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7672" name="Picture 24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9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264C"/>
                </a:solidFill>
              </a:rPr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citra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wilayah-wilayah</a:t>
            </a:r>
            <a:r>
              <a:rPr lang="en-US" dirty="0"/>
              <a:t> yang </a:t>
            </a:r>
            <a:r>
              <a:rPr lang="en-US" dirty="0" err="1"/>
              <a:t>homogen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keserupaan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keabu-abuan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piksel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tetangganya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dideskripsikan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latar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belakang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22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Object Recognition</a:t>
            </a:r>
            <a:endParaRPr lang="en-US" sz="3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Morphological Processing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Segmentation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Object Recognition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8684" name="AutoShape 12"/>
          <p:cNvCxnSpPr>
            <a:cxnSpLocks noChangeShapeType="1"/>
            <a:stCxn id="28683" idx="0"/>
            <a:endCxn id="28676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AutoShape 13"/>
          <p:cNvCxnSpPr>
            <a:cxnSpLocks noChangeShapeType="1"/>
            <a:stCxn id="28676" idx="0"/>
            <a:endCxn id="28681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AutoShape 14"/>
          <p:cNvCxnSpPr>
            <a:cxnSpLocks noChangeShapeType="1"/>
            <a:stCxn id="28682" idx="2"/>
            <a:endCxn id="28680" idx="0"/>
          </p:cNvCxnSpPr>
          <p:nvPr/>
        </p:nvCxnSpPr>
        <p:spPr bwMode="auto">
          <a:xfrm rot="5400000">
            <a:off x="7587456" y="500300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AutoShape 15"/>
          <p:cNvCxnSpPr>
            <a:cxnSpLocks noChangeShapeType="1"/>
            <a:stCxn id="28679" idx="2"/>
            <a:endCxn id="28682" idx="0"/>
          </p:cNvCxnSpPr>
          <p:nvPr/>
        </p:nvCxnSpPr>
        <p:spPr bwMode="auto">
          <a:xfrm rot="5400000">
            <a:off x="7587456" y="386000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AutoShape 16"/>
          <p:cNvCxnSpPr>
            <a:cxnSpLocks noChangeShapeType="1"/>
            <a:stCxn id="28678" idx="3"/>
            <a:endCxn id="28679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AutoShape 17"/>
          <p:cNvCxnSpPr>
            <a:cxnSpLocks noChangeShapeType="1"/>
            <a:stCxn id="28677" idx="3"/>
            <a:endCxn id="28678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AutoShape 18"/>
          <p:cNvCxnSpPr>
            <a:cxnSpLocks noChangeShapeType="1"/>
            <a:stCxn id="28681" idx="0"/>
            <a:endCxn id="28677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/>
          <a:stretch>
            <a:fillRect/>
          </a:stretch>
        </p:blipFill>
        <p:spPr bwMode="auto">
          <a:xfrm>
            <a:off x="2790825" y="2668588"/>
            <a:ext cx="35242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4" name="Group 22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8695" name="Picture 23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3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Object </a:t>
            </a:r>
            <a:r>
              <a:rPr lang="en-IE" dirty="0" smtClean="0">
                <a:solidFill>
                  <a:srgbClr val="00264C"/>
                </a:solidFill>
              </a:rPr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4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Representation &amp; Description</a:t>
            </a:r>
            <a:endParaRPr lang="en-US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Representation &amp; Description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9708" name="AutoShape 12"/>
          <p:cNvCxnSpPr>
            <a:cxnSpLocks noChangeShapeType="1"/>
            <a:stCxn id="29707" idx="0"/>
            <a:endCxn id="29700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3"/>
          <p:cNvCxnSpPr>
            <a:cxnSpLocks noChangeShapeType="1"/>
            <a:stCxn id="29700" idx="0"/>
            <a:endCxn id="29705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4"/>
          <p:cNvCxnSpPr>
            <a:cxnSpLocks noChangeShapeType="1"/>
            <a:stCxn id="29706" idx="2"/>
            <a:endCxn id="29704" idx="0"/>
          </p:cNvCxnSpPr>
          <p:nvPr/>
        </p:nvCxnSpPr>
        <p:spPr bwMode="auto">
          <a:xfrm rot="5400000">
            <a:off x="7587456" y="498395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5"/>
          <p:cNvCxnSpPr>
            <a:cxnSpLocks noChangeShapeType="1"/>
            <a:stCxn id="29703" idx="2"/>
            <a:endCxn id="29706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6"/>
          <p:cNvCxnSpPr>
            <a:cxnSpLocks noChangeShapeType="1"/>
            <a:stCxn id="29702" idx="3"/>
            <a:endCxn id="29703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7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18"/>
          <p:cNvCxnSpPr>
            <a:cxnSpLocks noChangeShapeType="1"/>
            <a:stCxn id="29705" idx="0"/>
            <a:endCxn id="29701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2"/>
          <a:stretch>
            <a:fillRect/>
          </a:stretch>
        </p:blipFill>
        <p:spPr bwMode="auto">
          <a:xfrm>
            <a:off x="3267075" y="2593975"/>
            <a:ext cx="25939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8" name="Group 22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9719" name="Picture 23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Representation &amp; </a:t>
            </a:r>
            <a:r>
              <a:rPr lang="en-IE" dirty="0" smtClean="0">
                <a:solidFill>
                  <a:srgbClr val="00264C"/>
                </a:solidFill>
              </a:rPr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proses </a:t>
            </a:r>
            <a:r>
              <a:rPr lang="en-US" sz="2800" dirty="0" err="1">
                <a:solidFill>
                  <a:srgbClr val="FF0000"/>
                </a:solidFill>
              </a:rPr>
              <a:t>menampilkan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mencacah</a:t>
            </a:r>
            <a:r>
              <a:rPr lang="en-US" sz="2800" dirty="0"/>
              <a:t> </a:t>
            </a:r>
            <a:r>
              <a:rPr lang="en-US" sz="2800" dirty="0" err="1" smtClean="0"/>
              <a:t>citra</a:t>
            </a:r>
            <a:r>
              <a:rPr lang="en-US" sz="2800" dirty="0" smtClean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titik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titik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warna</a:t>
            </a:r>
            <a:r>
              <a:rPr lang="en-US" sz="2800" dirty="0"/>
              <a:t> yang </a:t>
            </a:r>
            <a:r>
              <a:rPr lang="en-US" sz="2800" dirty="0" err="1"/>
              <a:t>ditandai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angka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tingkat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kecerahan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warna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/>
              <a:t>dipetakan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err="1" smtClean="0"/>
              <a:t>koordinat</a:t>
            </a:r>
            <a:r>
              <a:rPr lang="en-US" sz="2800" dirty="0" smtClean="0"/>
              <a:t>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 err="1"/>
              <a:t>letak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asli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/>
              <a:t>koordinat</a:t>
            </a:r>
            <a:r>
              <a:rPr lang="en-US" sz="2800" dirty="0" smtClean="0"/>
              <a:t> </a:t>
            </a:r>
            <a:r>
              <a:rPr lang="en-US" sz="2800" dirty="0" err="1"/>
              <a:t>piksel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 err="1"/>
              <a:t>letak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di </a:t>
            </a:r>
            <a:r>
              <a:rPr lang="en-US" sz="2800" dirty="0" err="1">
                <a:solidFill>
                  <a:srgbClr val="FF0000"/>
                </a:solidFill>
              </a:rPr>
              <a:t>layar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monitor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Image Compression</a:t>
            </a:r>
            <a:endParaRPr lang="en-US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30732" name="AutoShape 12"/>
          <p:cNvCxnSpPr>
            <a:cxnSpLocks noChangeShapeType="1"/>
            <a:stCxn id="30731" idx="0"/>
            <a:endCxn id="30724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AutoShape 13"/>
          <p:cNvCxnSpPr>
            <a:cxnSpLocks noChangeShapeType="1"/>
            <a:stCxn id="30724" idx="0"/>
            <a:endCxn id="30729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4" name="AutoShape 14"/>
          <p:cNvCxnSpPr>
            <a:cxnSpLocks noChangeShapeType="1"/>
            <a:stCxn id="30730" idx="2"/>
            <a:endCxn id="30728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AutoShape 15"/>
          <p:cNvCxnSpPr>
            <a:cxnSpLocks noChangeShapeType="1"/>
            <a:stCxn id="30727" idx="2"/>
            <a:endCxn id="30730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6"/>
          <p:cNvCxnSpPr>
            <a:cxnSpLocks noChangeShapeType="1"/>
            <a:stCxn id="30726" idx="3"/>
            <a:endCxn id="30727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7" name="AutoShape 17"/>
          <p:cNvCxnSpPr>
            <a:cxnSpLocks noChangeShapeType="1"/>
            <a:stCxn id="30725" idx="3"/>
            <a:endCxn id="30726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8" name="AutoShape 18"/>
          <p:cNvCxnSpPr>
            <a:cxnSpLocks noChangeShapeType="1"/>
            <a:stCxn id="30729" idx="0"/>
            <a:endCxn id="30725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Compression</a:t>
            </a:r>
            <a:endParaRPr lang="en-US" sz="1800" dirty="0">
              <a:solidFill>
                <a:srgbClr val="00264C"/>
              </a:solidFill>
            </a:endParaRPr>
          </a:p>
        </p:txBody>
      </p:sp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628900"/>
            <a:ext cx="31305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Image </a:t>
            </a:r>
            <a:r>
              <a:rPr lang="en-IE" dirty="0" smtClean="0">
                <a:solidFill>
                  <a:srgbClr val="00264C"/>
                </a:solidFill>
              </a:rPr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kompresi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/>
              <a:t>digital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redundansi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data-data </a:t>
            </a:r>
            <a:r>
              <a:rPr lang="en-US" dirty="0"/>
              <a:t>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 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disimpan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</a:rPr>
              <a:t>ditransmisikan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efisien</a:t>
            </a:r>
            <a:r>
              <a:rPr lang="en-US" dirty="0" smtClean="0"/>
              <a:t>.</a:t>
            </a:r>
          </a:p>
          <a:p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memori</a:t>
            </a:r>
            <a:r>
              <a:rPr lang="en-US" dirty="0"/>
              <a:t> 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duplikasi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data </a:t>
            </a:r>
            <a:r>
              <a:rPr lang="en-US" dirty="0" smtClean="0"/>
              <a:t>di</a:t>
            </a:r>
            <a:r>
              <a:rPr lang="en-US" dirty="0"/>
              <a:t>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citra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8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</a:t>
            </a:r>
            <a:endParaRPr 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Acquisition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4" name="Rectangle 21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8" name="Rectangle 25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2540" name="AutoShape 27"/>
          <p:cNvCxnSpPr>
            <a:cxnSpLocks noChangeShapeType="1"/>
            <a:stCxn id="22539" idx="0"/>
            <a:endCxn id="22532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28"/>
          <p:cNvCxnSpPr>
            <a:cxnSpLocks noChangeShapeType="1"/>
            <a:stCxn id="22532" idx="0"/>
            <a:endCxn id="22537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29"/>
          <p:cNvCxnSpPr>
            <a:cxnSpLocks noChangeShapeType="1"/>
            <a:stCxn id="22538" idx="2"/>
            <a:endCxn id="22536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30"/>
          <p:cNvCxnSpPr>
            <a:cxnSpLocks noChangeShapeType="1"/>
            <a:stCxn id="22535" idx="2"/>
            <a:endCxn id="22538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31"/>
          <p:cNvCxnSpPr>
            <a:cxnSpLocks noChangeShapeType="1"/>
            <a:stCxn id="22534" idx="3"/>
            <a:endCxn id="22535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AutoShape 32"/>
          <p:cNvCxnSpPr>
            <a:cxnSpLocks noChangeShapeType="1"/>
            <a:stCxn id="22533" idx="3"/>
            <a:endCxn id="22534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AutoShape 33"/>
          <p:cNvCxnSpPr>
            <a:cxnSpLocks noChangeShapeType="1"/>
            <a:stCxn id="22537" idx="0"/>
            <a:endCxn id="22533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Rectangle 35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2548" name="Rectangle 36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Colour Image Processing</a:t>
            </a:r>
            <a:endParaRPr lang="en-US" sz="3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31756" name="AutoShape 12"/>
          <p:cNvCxnSpPr>
            <a:cxnSpLocks noChangeShapeType="1"/>
            <a:stCxn id="31755" idx="0"/>
            <a:endCxn id="31748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AutoShape 13"/>
          <p:cNvCxnSpPr>
            <a:cxnSpLocks noChangeShapeType="1"/>
            <a:stCxn id="31748" idx="0"/>
            <a:endCxn id="31753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AutoShape 14"/>
          <p:cNvCxnSpPr>
            <a:cxnSpLocks noChangeShapeType="1"/>
            <a:stCxn id="31754" idx="2"/>
            <a:endCxn id="31752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AutoShape 15"/>
          <p:cNvCxnSpPr>
            <a:cxnSpLocks noChangeShapeType="1"/>
            <a:stCxn id="31751" idx="2"/>
            <a:endCxn id="31754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AutoShape 16"/>
          <p:cNvCxnSpPr>
            <a:cxnSpLocks noChangeShapeType="1"/>
            <a:stCxn id="31750" idx="3"/>
            <a:endCxn id="31751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AutoShape 17"/>
          <p:cNvCxnSpPr>
            <a:cxnSpLocks noChangeShapeType="1"/>
            <a:stCxn id="31749" idx="3"/>
            <a:endCxn id="31750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AutoShape 18"/>
          <p:cNvCxnSpPr>
            <a:cxnSpLocks noChangeShapeType="1"/>
            <a:stCxn id="31753" idx="0"/>
            <a:endCxn id="31749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Colour Image Processing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3176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2"/>
          <a:stretch>
            <a:fillRect/>
          </a:stretch>
        </p:blipFill>
        <p:spPr bwMode="auto">
          <a:xfrm>
            <a:off x="2316163" y="2801938"/>
            <a:ext cx="44910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6" name="Group 23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31767" name="Picture 24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8" name="Rectangle 25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4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Colour Image </a:t>
            </a:r>
            <a:r>
              <a:rPr lang="en-IE" dirty="0" smtClean="0">
                <a:solidFill>
                  <a:srgbClr val="00264C"/>
                </a:solidFill>
              </a:rPr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pewarnaan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5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and Research Topics 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C:\Documents and Settings\Don Fussell\My Documents\Image Processing\geek_embo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05200"/>
            <a:ext cx="1736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Documents and Settings\Don Fussell\My Documents\Image Processing\geek_spla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05200"/>
            <a:ext cx="1735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Documents and Settings\Don Fussell\My Documents\Image Processing\geek_st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1736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C:\Documents and Settings\Don Fussell\My Documents\Image Processing\geek_charco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1735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C:\Documents and Settings\Don Fussell\My Documents\Image Processing\geek_negati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736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2390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Document Handling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524250"/>
          </a:xfrm>
        </p:spPr>
        <p:txBody>
          <a:bodyPr lIns="92075" tIns="46038" rIns="92075" bIns="46038"/>
          <a:lstStyle/>
          <a:p>
            <a:pPr eaLnBrk="1" hangingPunct="1"/>
            <a:endParaRPr lang="en-US" sz="2600" smtClean="0"/>
          </a:p>
        </p:txBody>
      </p:sp>
      <p:pic>
        <p:nvPicPr>
          <p:cNvPr id="33796" name="Picture 4" descr="intro_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3340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Signature Verification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705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Biometrics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bi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934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Fingerprint Verification / Identification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bi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8486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Fingerprint Identification Research at UNR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sz="2100" smtClean="0"/>
              <a:t>           Minutiae</a:t>
            </a:r>
            <a:r>
              <a:rPr lang="en-US" smtClean="0"/>
              <a:t>		</a:t>
            </a:r>
            <a:r>
              <a:rPr lang="en-US" sz="2100" smtClean="0"/>
              <a:t>	         Matching</a:t>
            </a:r>
            <a:endParaRPr lang="en-US" smtClean="0"/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smtClean="0"/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sz="2100" smtClean="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sz="2100" smtClean="0"/>
              <a:t>   Delaunay Triangulation</a:t>
            </a:r>
            <a:endParaRPr lang="en-US" smtClean="0"/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smtClean="0"/>
          </a:p>
        </p:txBody>
      </p:sp>
      <p:pic>
        <p:nvPicPr>
          <p:cNvPr id="37892" name="Picture 4" descr="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minu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209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verif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 Recognition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scen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o4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657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 Recognition Research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sz="1900" smtClean="0"/>
              <a:t>        reference view 1                                         reference view 2</a:t>
            </a:r>
          </a:p>
          <a:p>
            <a:pPr eaLnBrk="1" hangingPunct="1"/>
            <a:endParaRPr lang="en-US" sz="1900" smtClean="0"/>
          </a:p>
          <a:p>
            <a:pPr eaLnBrk="1" hangingPunct="1"/>
            <a:endParaRPr lang="en-US" sz="1900" smtClean="0"/>
          </a:p>
          <a:p>
            <a:pPr eaLnBrk="1" hangingPunct="1"/>
            <a:endParaRPr lang="en-US" sz="1900" smtClean="0"/>
          </a:p>
          <a:p>
            <a:pPr eaLnBrk="1" hangingPunct="1"/>
            <a:endParaRPr lang="en-US" sz="1900" smtClean="0"/>
          </a:p>
          <a:p>
            <a:pPr eaLnBrk="1" hangingPunct="1"/>
            <a:endParaRPr lang="en-US" sz="1900" smtClean="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sz="1900" smtClean="0"/>
              <a:t>                                        novel view recognized</a:t>
            </a:r>
          </a:p>
        </p:txBody>
      </p:sp>
      <p:pic>
        <p:nvPicPr>
          <p:cNvPr id="39940" name="Picture 4" descr="o5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o5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209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Image Aquisition</a:t>
            </a:r>
            <a:endParaRPr lang="en-US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Acquisition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90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3564" name="AutoShape 12"/>
          <p:cNvCxnSpPr>
            <a:cxnSpLocks noChangeShapeType="1"/>
            <a:stCxn id="23563" idx="0"/>
            <a:endCxn id="23556" idx="2"/>
          </p:cNvCxnSpPr>
          <p:nvPr/>
        </p:nvCxnSpPr>
        <p:spPr bwMode="auto">
          <a:xfrm flipH="1" flipV="1">
            <a:off x="1398588" y="4846638"/>
            <a:ext cx="7937" cy="525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/>
          <p:cNvCxnSpPr>
            <a:cxnSpLocks noChangeShapeType="1"/>
            <a:stCxn id="23556" idx="0"/>
            <a:endCxn id="23561" idx="2"/>
          </p:cNvCxnSpPr>
          <p:nvPr/>
        </p:nvCxnSpPr>
        <p:spPr bwMode="auto">
          <a:xfrm rot="-5400000">
            <a:off x="1261269" y="386000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/>
          <p:cNvCxnSpPr>
            <a:cxnSpLocks noChangeShapeType="1"/>
            <a:stCxn id="23562" idx="2"/>
            <a:endCxn id="23560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AutoShape 15"/>
          <p:cNvCxnSpPr>
            <a:cxnSpLocks noChangeShapeType="1"/>
            <a:stCxn id="23559" idx="2"/>
            <a:endCxn id="23562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6"/>
          <p:cNvCxnSpPr>
            <a:cxnSpLocks noChangeShapeType="1"/>
            <a:stCxn id="23558" idx="3"/>
            <a:endCxn id="23559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/>
          <p:cNvCxnSpPr>
            <a:cxnSpLocks noChangeShapeType="1"/>
            <a:stCxn id="23561" idx="0"/>
            <a:endCxn id="23557" idx="1"/>
          </p:cNvCxnSpPr>
          <p:nvPr/>
        </p:nvCxnSpPr>
        <p:spPr bwMode="auto">
          <a:xfrm rot="-5400000">
            <a:off x="1566863" y="1927225"/>
            <a:ext cx="79692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>
            <a:fillRect/>
          </a:stretch>
        </p:blipFill>
        <p:spPr bwMode="auto">
          <a:xfrm>
            <a:off x="2552700" y="2894013"/>
            <a:ext cx="40433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3575" name="Picture 23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Indexing into Databases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Shape content</a:t>
            </a:r>
          </a:p>
        </p:txBody>
      </p:sp>
      <p:pic>
        <p:nvPicPr>
          <p:cNvPr id="40964" name="Picture 4" descr="shape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715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Indexing into Databases (cont’d)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3429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Color, texture</a:t>
            </a:r>
            <a:endParaRPr lang="en-US" sz="2600" smtClean="0"/>
          </a:p>
        </p:txBody>
      </p:sp>
      <p:pic>
        <p:nvPicPr>
          <p:cNvPr id="41988" name="Picture 4" descr="color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62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Target Recognition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Department of Defense (Army, Airforce, Navy)</a:t>
            </a:r>
          </a:p>
        </p:txBody>
      </p:sp>
      <p:pic>
        <p:nvPicPr>
          <p:cNvPr id="43012" name="Picture 4" descr="targe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2428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target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428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8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/>
            </a:r>
            <a:br>
              <a:rPr lang="en-US" sz="2100" b="1">
                <a:solidFill>
                  <a:srgbClr val="333333"/>
                </a:solidFill>
                <a:latin typeface="Garamond" pitchFamily="18" charset="0"/>
              </a:rPr>
            </a:br>
            <a:r>
              <a:rPr lang="en-US" sz="2100" b="1">
                <a:solidFill>
                  <a:srgbClr val="333333"/>
                </a:solidFill>
                <a:latin typeface="Garamond" pitchFamily="18" charset="0"/>
              </a:rPr>
              <a:t>Interpretation of aerial photography is a problem domain in both computer vision and registration.</a:t>
            </a:r>
            <a:endParaRPr lang="en-US" sz="4200">
              <a:solidFill>
                <a:srgbClr val="333333"/>
              </a:solidFill>
              <a:latin typeface="Garamond" pitchFamily="18" charset="0"/>
            </a:endParaRPr>
          </a:p>
        </p:txBody>
      </p:sp>
      <p:pic>
        <p:nvPicPr>
          <p:cNvPr id="44035" name="Picture 3" descr="5873_1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 descr="Large confetti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Interpretation of Aerial Photography</a:t>
            </a:r>
          </a:p>
        </p:txBody>
      </p:sp>
    </p:spTree>
    <p:extLst>
      <p:ext uri="{BB962C8B-B14F-4D97-AF65-F5344CB8AC3E}">
        <p14:creationId xmlns:p14="http://schemas.microsoft.com/office/powerpoint/2010/main" val="22664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Autonomous Vehicles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Land, Underwater, Space</a:t>
            </a:r>
          </a:p>
        </p:txBody>
      </p:sp>
      <p:pic>
        <p:nvPicPr>
          <p:cNvPr id="45060" name="Picture 4" descr="pios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581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P1050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Traffic Monitoring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581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traffi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2766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 Detection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8" name="Picture 4" descr="fa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face_detectio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 Recognition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4" descr="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086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Face Detection/Recognition Research at UNR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4" descr="Fig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Fig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Fig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6576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Facial Expression Recognition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 descr="facial_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008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Image Acquisition</a:t>
            </a:r>
            <a:r>
              <a:rPr lang="en-US" dirty="0">
                <a:solidFill>
                  <a:srgbClr val="00264C"/>
                </a:solidFill>
              </a:rPr>
              <a:t/>
            </a:r>
            <a:br>
              <a:rPr lang="en-US" dirty="0">
                <a:solidFill>
                  <a:srgbClr val="00264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 smtClean="0"/>
              <a:t>penangkapan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citra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gambar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 </a:t>
            </a:r>
            <a:r>
              <a:rPr lang="en-US" dirty="0" err="1">
                <a:solidFill>
                  <a:srgbClr val="FF0000"/>
                </a:solidFill>
              </a:rPr>
              <a:t>Acqusition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mata</a:t>
            </a:r>
            <a:endParaRPr lang="en-US" dirty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computer, </a:t>
            </a:r>
            <a:r>
              <a:rPr lang="en-US" dirty="0" err="1" smtClean="0"/>
              <a:t>informasi</a:t>
            </a:r>
            <a:r>
              <a:rPr lang="en-US" dirty="0" smtClean="0"/>
              <a:t> visual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kamera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27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Face Tracking</a:t>
            </a:r>
          </a:p>
        </p:txBody>
      </p:sp>
      <p:pic>
        <p:nvPicPr>
          <p:cNvPr id="92167" name="geor.mpa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62200"/>
            <a:ext cx="37338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04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Clip" r:id="rId6" imgW="0" imgH="0" progId="MS_ClipArt_Gallery.2">
                  <p:embed/>
                </p:oleObj>
              </mc:Choice>
              <mc:Fallback>
                <p:oleObj name="Clip" r:id="rId6" imgW="0" imgH="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9" name="geormotion.mpa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362200"/>
            <a:ext cx="37338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2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9"/>
                  </p:tgtEl>
                </p:cond>
              </p:nextCondLst>
            </p:seq>
            <p:video fullScrn="1"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 Tracking (cont’d)</a:t>
            </a:r>
          </a:p>
        </p:txBody>
      </p:sp>
      <p:pic>
        <p:nvPicPr>
          <p:cNvPr id="93190" name="georres.mpa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2" name="georskin.mpa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09800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3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  <p:video fullScrn="1"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277813"/>
            <a:ext cx="7620000" cy="1139825"/>
          </a:xfrm>
        </p:spPr>
        <p:txBody>
          <a:bodyPr/>
          <a:lstStyle/>
          <a:p>
            <a:pPr eaLnBrk="1" hangingPunct="1"/>
            <a:r>
              <a:rPr lang="en-US" smtClean="0"/>
              <a:t>Hand Gesture Recognition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Smart Human-Computer User Interfaces</a:t>
            </a:r>
          </a:p>
          <a:p>
            <a:pPr eaLnBrk="1" hangingPunct="1"/>
            <a:r>
              <a:rPr lang="en-US" sz="2600" smtClean="0"/>
              <a:t>Sign Language Recognition</a:t>
            </a:r>
          </a:p>
        </p:txBody>
      </p:sp>
      <p:pic>
        <p:nvPicPr>
          <p:cNvPr id="94213" name="any.mo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3124200"/>
            <a:ext cx="3733800" cy="280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Activity Recognition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 descr="Motif_Bag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9248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7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Medical Applications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100" smtClean="0"/>
              <a:t>           skin cancer			       breast cancer</a:t>
            </a:r>
          </a:p>
        </p:txBody>
      </p:sp>
      <p:pic>
        <p:nvPicPr>
          <p:cNvPr id="55300" name="Picture 4" descr="canc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065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m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501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Morphing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6324" name="Picture 4" descr="morph1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505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morp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08158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Inserting Artificial Objects into a Scene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7348" name="Picture 4" descr="teapot-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1910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</a:t>
            </a:r>
            <a:br>
              <a:rPr lang="en-US" smtClean="0"/>
            </a:br>
            <a:r>
              <a:rPr lang="en-US" smtClean="0"/>
              <a:t>Image Processing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/>
              <a:t>Representasi</a:t>
            </a:r>
            <a:r>
              <a:rPr lang="en-US" sz="2000" dirty="0" smtClean="0"/>
              <a:t> Citra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/>
              <a:t>Tahap-Tahap</a:t>
            </a:r>
            <a:r>
              <a:rPr lang="en-US" sz="2000" dirty="0" smtClean="0"/>
              <a:t> </a:t>
            </a:r>
            <a:r>
              <a:rPr lang="en-US" sz="2000" dirty="0" err="1" smtClean="0"/>
              <a:t>Kunci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Image Processing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Topik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Image Processing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Citra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Images are Ubiquitous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Input</a:t>
            </a:r>
          </a:p>
          <a:p>
            <a:pPr lvl="1" eaLnBrk="1" hangingPunct="1"/>
            <a:r>
              <a:rPr lang="en-US" dirty="0" smtClean="0"/>
              <a:t>Optical photoreceptors</a:t>
            </a:r>
          </a:p>
          <a:p>
            <a:pPr lvl="1" eaLnBrk="1" hangingPunct="1"/>
            <a:r>
              <a:rPr lang="en-US" dirty="0" smtClean="0"/>
              <a:t>Digital camera CCD array</a:t>
            </a:r>
          </a:p>
          <a:p>
            <a:pPr eaLnBrk="1" hangingPunct="1"/>
            <a:r>
              <a:rPr lang="en-US" dirty="0" smtClean="0"/>
              <a:t>Output</a:t>
            </a:r>
          </a:p>
          <a:p>
            <a:pPr lvl="1" eaLnBrk="1" hangingPunct="1"/>
            <a:r>
              <a:rPr lang="en-US" dirty="0" smtClean="0"/>
              <a:t>TVs</a:t>
            </a:r>
          </a:p>
          <a:p>
            <a:pPr lvl="1" eaLnBrk="1" hangingPunct="1"/>
            <a:r>
              <a:rPr lang="en-US" dirty="0" smtClean="0"/>
              <a:t>Computer monitors</a:t>
            </a:r>
          </a:p>
          <a:p>
            <a:pPr lvl="1" eaLnBrk="1" hangingPunct="1"/>
            <a:r>
              <a:rPr lang="en-US" dirty="0" smtClean="0"/>
              <a:t>Printers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Image Acquisition</a:t>
            </a:r>
            <a:r>
              <a:rPr lang="en-US" dirty="0">
                <a:solidFill>
                  <a:srgbClr val="00264C"/>
                </a:solidFill>
              </a:rPr>
              <a:t/>
            </a:r>
            <a:br>
              <a:rPr lang="en-US" dirty="0">
                <a:solidFill>
                  <a:srgbClr val="00264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analog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domain digital</a:t>
            </a:r>
            <a:r>
              <a:rPr lang="en-US" dirty="0" smtClean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smtClean="0"/>
              <a:t>ADC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analog </a:t>
            </a:r>
            <a:r>
              <a:rPr lang="en-US" dirty="0" smtClean="0"/>
              <a:t>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68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964"/>
            <a:ext cx="5715000" cy="39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506413"/>
            <a:ext cx="7620000" cy="712787"/>
          </a:xfrm>
        </p:spPr>
        <p:txBody>
          <a:bodyPr/>
          <a:lstStyle/>
          <a:p>
            <a:pPr eaLnBrk="1" hangingPunct="1"/>
            <a:r>
              <a:rPr lang="en-US" sz="3800" dirty="0" smtClean="0"/>
              <a:t>Image 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828800"/>
            <a:ext cx="7135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Pembentukan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citra</a:t>
            </a:r>
            <a:r>
              <a:rPr lang="en-US" dirty="0" smtClean="0">
                <a:latin typeface="Arial" panose="020B0604020202020204" pitchFamily="34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Geometri</a:t>
            </a:r>
            <a:endParaRPr lang="en-US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Fisika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Cahaya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0355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and Quantization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09750"/>
            <a:ext cx="56483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304800"/>
            <a:ext cx="7772400" cy="893763"/>
          </a:xfrm>
        </p:spPr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Image as Array of Pixels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An image is a 2-d rectilinear array of </a:t>
            </a:r>
            <a:r>
              <a:rPr lang="en-US" u="sng" dirty="0" smtClean="0"/>
              <a:t>pixels</a:t>
            </a:r>
            <a:endParaRPr lang="en-US" dirty="0" smtClean="0"/>
          </a:p>
        </p:txBody>
      </p:sp>
      <p:pic>
        <p:nvPicPr>
          <p:cNvPr id="11268" name="Picture 5" descr="C:\Documents and Settings\Don Fussell\My Documents\Image Processing\pag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32051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Documents and Settings\Don Fussell\My Documents\Image Processing\page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14483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Pixels as samples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 pixel is a </a:t>
            </a:r>
            <a:r>
              <a:rPr lang="en-US" u="sng" smtClean="0"/>
              <a:t>sample</a:t>
            </a:r>
            <a:r>
              <a:rPr lang="en-US" smtClean="0"/>
              <a:t> of a continuous function</a:t>
            </a:r>
            <a:endParaRPr lang="en-US" u="sng" smtClean="0"/>
          </a:p>
        </p:txBody>
      </p:sp>
      <p:pic>
        <p:nvPicPr>
          <p:cNvPr id="12292" name="Picture 4" descr="C:\Documents and Settings\Don Fussell\My Documents\Image Processing\pag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3271838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Documents and Settings\Don Fussell\My Documents\Image Processing\page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2178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AAE885-3E4D-4636-AD76-79D08572B43F}" type="slidenum">
              <a:rPr lang="en-US" sz="1400">
                <a:solidFill>
                  <a:schemeClr val="tx2"/>
                </a:solidFill>
                <a:ea typeface="MS PGothic" pitchFamily="34" charset="-128"/>
              </a:rPr>
              <a:pPr eaLnBrk="1" hangingPunct="1"/>
              <a:t>55</a:t>
            </a:fld>
            <a:endParaRPr lang="en-US" sz="14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331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 image?</a:t>
            </a:r>
            <a:br>
              <a:rPr lang="en-US" dirty="0" smtClean="0"/>
            </a:br>
            <a:r>
              <a:rPr lang="en-US" dirty="0" smtClean="0"/>
              <a:t>The bitmap representation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9134" y="1534536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Also called </a:t>
            </a:r>
            <a:r>
              <a:rPr lang="ja-JP" altLang="en-US" dirty="0" smtClean="0">
                <a:ea typeface="MS PGothic" pitchFamily="34" charset="-128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ea typeface="MS PGothic" pitchFamily="34" charset="-128"/>
              </a:rPr>
              <a:t>raster or pixel maps</a:t>
            </a:r>
            <a:r>
              <a:rPr lang="ja-JP" altLang="en-US" dirty="0" smtClean="0">
                <a:ea typeface="MS PGothic" pitchFamily="34" charset="-128"/>
              </a:rPr>
              <a:t>”</a:t>
            </a:r>
            <a:r>
              <a:rPr lang="en-US" altLang="ja-JP" dirty="0" smtClean="0">
                <a:ea typeface="MS PGothic" pitchFamily="34" charset="-128"/>
              </a:rPr>
              <a:t> representation</a:t>
            </a:r>
          </a:p>
          <a:p>
            <a:pPr eaLnBrk="1" hangingPunct="1"/>
            <a:r>
              <a:rPr lang="en-US" dirty="0" smtClean="0"/>
              <a:t>An image is </a:t>
            </a:r>
            <a:r>
              <a:rPr lang="en-US" dirty="0" smtClean="0">
                <a:solidFill>
                  <a:srgbClr val="FF0000"/>
                </a:solidFill>
              </a:rPr>
              <a:t>broken</a:t>
            </a:r>
            <a:r>
              <a:rPr lang="en-US" dirty="0" smtClean="0"/>
              <a:t> up into </a:t>
            </a:r>
            <a:r>
              <a:rPr lang="en-US" dirty="0" smtClean="0">
                <a:solidFill>
                  <a:srgbClr val="FF0000"/>
                </a:solidFill>
              </a:rPr>
              <a:t>a grid </a:t>
            </a:r>
            <a:r>
              <a:rPr lang="en-US" dirty="0" smtClean="0"/>
              <a:t>(</a:t>
            </a:r>
            <a:r>
              <a:rPr lang="it-IT" dirty="0" smtClean="0"/>
              <a:t>pixel)</a:t>
            </a:r>
            <a:endParaRPr lang="en-US" dirty="0" smtClean="0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1295400" y="3962400"/>
            <a:ext cx="6546850" cy="2633663"/>
            <a:chOff x="1200" y="2496"/>
            <a:chExt cx="4124" cy="1659"/>
          </a:xfrm>
        </p:grpSpPr>
        <p:sp>
          <p:nvSpPr>
            <p:cNvPr id="13318" name="Freeform 5"/>
            <p:cNvSpPr>
              <a:spLocks/>
            </p:cNvSpPr>
            <p:nvPr/>
          </p:nvSpPr>
          <p:spPr bwMode="auto">
            <a:xfrm>
              <a:off x="1200" y="2542"/>
              <a:ext cx="1125" cy="925"/>
            </a:xfrm>
            <a:custGeom>
              <a:avLst/>
              <a:gdLst>
                <a:gd name="T0" fmla="*/ 0 w 1248"/>
                <a:gd name="T1" fmla="*/ 212 h 1392"/>
                <a:gd name="T2" fmla="*/ 1014 w 1248"/>
                <a:gd name="T3" fmla="*/ 0 h 1392"/>
                <a:gd name="T4" fmla="*/ 1014 w 1248"/>
                <a:gd name="T5" fmla="*/ 381 h 1392"/>
                <a:gd name="T6" fmla="*/ 0 w 1248"/>
                <a:gd name="T7" fmla="*/ 615 h 1392"/>
                <a:gd name="T8" fmla="*/ 0 w 1248"/>
                <a:gd name="T9" fmla="*/ 212 h 1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1392"/>
                <a:gd name="T17" fmla="*/ 1248 w 1248"/>
                <a:gd name="T18" fmla="*/ 1392 h 1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1392">
                  <a:moveTo>
                    <a:pt x="0" y="480"/>
                  </a:moveTo>
                  <a:lnTo>
                    <a:pt x="1248" y="0"/>
                  </a:lnTo>
                  <a:lnTo>
                    <a:pt x="1248" y="864"/>
                  </a:lnTo>
                  <a:lnTo>
                    <a:pt x="0" y="1392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3234" y="2606"/>
              <a:ext cx="1125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3234" y="2702"/>
              <a:ext cx="1125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V="1">
              <a:off x="3234" y="2798"/>
              <a:ext cx="1125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 flipV="1">
              <a:off x="3234" y="2893"/>
              <a:ext cx="1125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 flipV="1">
              <a:off x="3234" y="2989"/>
              <a:ext cx="1125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V="1">
              <a:off x="3234" y="3084"/>
              <a:ext cx="1125" cy="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 flipV="1">
              <a:off x="3234" y="2511"/>
              <a:ext cx="1125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3234" y="2829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3321" y="2798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3407" y="2798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9" name="Line 16"/>
            <p:cNvSpPr>
              <a:spLocks noChangeShapeType="1"/>
            </p:cNvSpPr>
            <p:nvPr/>
          </p:nvSpPr>
          <p:spPr bwMode="auto">
            <a:xfrm>
              <a:off x="3494" y="2766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0" name="Line 17"/>
            <p:cNvSpPr>
              <a:spLocks noChangeShapeType="1"/>
            </p:cNvSpPr>
            <p:nvPr/>
          </p:nvSpPr>
          <p:spPr bwMode="auto">
            <a:xfrm>
              <a:off x="3580" y="2734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Line 18"/>
            <p:cNvSpPr>
              <a:spLocks noChangeShapeType="1"/>
            </p:cNvSpPr>
            <p:nvPr/>
          </p:nvSpPr>
          <p:spPr bwMode="auto">
            <a:xfrm>
              <a:off x="3667" y="2702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3753" y="2702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>
              <a:off x="3840" y="2670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>
              <a:off x="3926" y="2638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>
              <a:off x="4013" y="2606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>
              <a:off x="4100" y="2574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>
              <a:off x="4186" y="2574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>
              <a:off x="4273" y="2542"/>
              <a:ext cx="0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>
              <a:off x="4359" y="2511"/>
              <a:ext cx="0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0" name="Freeform 27"/>
            <p:cNvSpPr>
              <a:spLocks/>
            </p:cNvSpPr>
            <p:nvPr/>
          </p:nvSpPr>
          <p:spPr bwMode="auto">
            <a:xfrm>
              <a:off x="1589" y="2861"/>
              <a:ext cx="347" cy="319"/>
            </a:xfrm>
            <a:custGeom>
              <a:avLst/>
              <a:gdLst>
                <a:gd name="T0" fmla="*/ 0 w 384"/>
                <a:gd name="T1" fmla="*/ 64 h 480"/>
                <a:gd name="T2" fmla="*/ 314 w 384"/>
                <a:gd name="T3" fmla="*/ 0 h 480"/>
                <a:gd name="T4" fmla="*/ 314 w 384"/>
                <a:gd name="T5" fmla="*/ 148 h 480"/>
                <a:gd name="T6" fmla="*/ 0 w 384"/>
                <a:gd name="T7" fmla="*/ 212 h 480"/>
                <a:gd name="T8" fmla="*/ 0 w 384"/>
                <a:gd name="T9" fmla="*/ 64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480"/>
                <a:gd name="T17" fmla="*/ 384 w 384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480">
                  <a:moveTo>
                    <a:pt x="0" y="144"/>
                  </a:moveTo>
                  <a:lnTo>
                    <a:pt x="384" y="0"/>
                  </a:lnTo>
                  <a:lnTo>
                    <a:pt x="384" y="336"/>
                  </a:lnTo>
                  <a:lnTo>
                    <a:pt x="0" y="48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1" name="Oval 28"/>
            <p:cNvSpPr>
              <a:spLocks noChangeArrowheads="1"/>
            </p:cNvSpPr>
            <p:nvPr/>
          </p:nvSpPr>
          <p:spPr bwMode="auto">
            <a:xfrm>
              <a:off x="2022" y="2670"/>
              <a:ext cx="173" cy="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29"/>
            <p:cNvSpPr>
              <a:spLocks noChangeArrowheads="1"/>
            </p:cNvSpPr>
            <p:nvPr/>
          </p:nvSpPr>
          <p:spPr bwMode="auto">
            <a:xfrm>
              <a:off x="1633" y="3053"/>
              <a:ext cx="173" cy="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Freeform 30"/>
            <p:cNvSpPr>
              <a:spLocks/>
            </p:cNvSpPr>
            <p:nvPr/>
          </p:nvSpPr>
          <p:spPr bwMode="auto">
            <a:xfrm>
              <a:off x="1719" y="3084"/>
              <a:ext cx="1991" cy="133"/>
            </a:xfrm>
            <a:custGeom>
              <a:avLst/>
              <a:gdLst>
                <a:gd name="T0" fmla="*/ 0 w 2208"/>
                <a:gd name="T1" fmla="*/ 0 h 200"/>
                <a:gd name="T2" fmla="*/ 508 w 2208"/>
                <a:gd name="T3" fmla="*/ 85 h 200"/>
                <a:gd name="T4" fmla="*/ 1795 w 2208"/>
                <a:gd name="T5" fmla="*/ 21 h 200"/>
                <a:gd name="T6" fmla="*/ 0 60000 65536"/>
                <a:gd name="T7" fmla="*/ 0 60000 65536"/>
                <a:gd name="T8" fmla="*/ 0 60000 65536"/>
                <a:gd name="T9" fmla="*/ 0 w 2208"/>
                <a:gd name="T10" fmla="*/ 0 h 200"/>
                <a:gd name="T11" fmla="*/ 2208 w 22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8" h="200">
                  <a:moveTo>
                    <a:pt x="0" y="0"/>
                  </a:moveTo>
                  <a:cubicBezTo>
                    <a:pt x="128" y="92"/>
                    <a:pt x="256" y="184"/>
                    <a:pt x="624" y="192"/>
                  </a:cubicBezTo>
                  <a:cubicBezTo>
                    <a:pt x="992" y="200"/>
                    <a:pt x="1600" y="124"/>
                    <a:pt x="2208" y="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4" name="Freeform 31"/>
            <p:cNvSpPr>
              <a:spLocks/>
            </p:cNvSpPr>
            <p:nvPr/>
          </p:nvSpPr>
          <p:spPr bwMode="auto">
            <a:xfrm>
              <a:off x="2109" y="2521"/>
              <a:ext cx="2034" cy="181"/>
            </a:xfrm>
            <a:custGeom>
              <a:avLst/>
              <a:gdLst>
                <a:gd name="T0" fmla="*/ 0 w 2256"/>
                <a:gd name="T1" fmla="*/ 120 h 272"/>
                <a:gd name="T2" fmla="*/ 390 w 2256"/>
                <a:gd name="T3" fmla="*/ 35 h 272"/>
                <a:gd name="T4" fmla="*/ 1170 w 2256"/>
                <a:gd name="T5" fmla="*/ 14 h 272"/>
                <a:gd name="T6" fmla="*/ 1834 w 2256"/>
                <a:gd name="T7" fmla="*/ 12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272"/>
                <a:gd name="T14" fmla="*/ 2256 w 2256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272">
                  <a:moveTo>
                    <a:pt x="0" y="272"/>
                  </a:moveTo>
                  <a:cubicBezTo>
                    <a:pt x="120" y="196"/>
                    <a:pt x="240" y="120"/>
                    <a:pt x="480" y="80"/>
                  </a:cubicBezTo>
                  <a:cubicBezTo>
                    <a:pt x="720" y="40"/>
                    <a:pt x="1144" y="0"/>
                    <a:pt x="1440" y="32"/>
                  </a:cubicBezTo>
                  <a:cubicBezTo>
                    <a:pt x="1736" y="64"/>
                    <a:pt x="2120" y="232"/>
                    <a:pt x="2256" y="27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5" name="Line 32"/>
            <p:cNvSpPr>
              <a:spLocks noChangeShapeType="1"/>
            </p:cNvSpPr>
            <p:nvPr/>
          </p:nvSpPr>
          <p:spPr bwMode="auto">
            <a:xfrm flipH="1" flipV="1">
              <a:off x="4316" y="3053"/>
              <a:ext cx="303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 flipV="1">
              <a:off x="4056" y="3116"/>
              <a:ext cx="520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7" name="Text Box 34"/>
            <p:cNvSpPr txBox="1">
              <a:spLocks noChangeArrowheads="1"/>
            </p:cNvSpPr>
            <p:nvPr/>
          </p:nvSpPr>
          <p:spPr bwMode="auto">
            <a:xfrm>
              <a:off x="4567" y="3229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</a:rPr>
                <a:t>pixel</a:t>
              </a:r>
            </a:p>
          </p:txBody>
        </p:sp>
        <p:sp>
          <p:nvSpPr>
            <p:cNvPr id="13348" name="Text Box 35"/>
            <p:cNvSpPr txBox="1">
              <a:spLocks noChangeArrowheads="1"/>
            </p:cNvSpPr>
            <p:nvPr/>
          </p:nvSpPr>
          <p:spPr bwMode="auto">
            <a:xfrm>
              <a:off x="4403" y="2734"/>
              <a:ext cx="9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</a:rPr>
                <a:t>Gray level</a:t>
              </a:r>
            </a:p>
          </p:txBody>
        </p:sp>
        <p:sp>
          <p:nvSpPr>
            <p:cNvPr id="13349" name="Text Box 36"/>
            <p:cNvSpPr txBox="1">
              <a:spLocks noChangeArrowheads="1"/>
            </p:cNvSpPr>
            <p:nvPr/>
          </p:nvSpPr>
          <p:spPr bwMode="auto">
            <a:xfrm>
              <a:off x="1234" y="3612"/>
              <a:ext cx="13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</a:rPr>
                <a:t>Original picture</a:t>
              </a:r>
            </a:p>
          </p:txBody>
        </p:sp>
        <p:sp>
          <p:nvSpPr>
            <p:cNvPr id="13350" name="Text Box 37"/>
            <p:cNvSpPr txBox="1">
              <a:spLocks noChangeArrowheads="1"/>
            </p:cNvSpPr>
            <p:nvPr/>
          </p:nvSpPr>
          <p:spPr bwMode="auto">
            <a:xfrm>
              <a:off x="3277" y="3594"/>
              <a:ext cx="11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</a:rPr>
                <a:t>Digital image</a:t>
              </a:r>
            </a:p>
          </p:txBody>
        </p:sp>
        <p:sp>
          <p:nvSpPr>
            <p:cNvPr id="13351" name="Text Box 38"/>
            <p:cNvSpPr txBox="1">
              <a:spLocks noChangeArrowheads="1"/>
            </p:cNvSpPr>
            <p:nvPr/>
          </p:nvSpPr>
          <p:spPr bwMode="auto">
            <a:xfrm>
              <a:off x="1451" y="3867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>
                  <a:ea typeface="MS PGothic" pitchFamily="34" charset="-128"/>
                </a:rPr>
                <a:t>f</a:t>
              </a:r>
              <a:r>
                <a:rPr lang="en-US">
                  <a:ea typeface="MS PGothic" pitchFamily="34" charset="-128"/>
                </a:rPr>
                <a:t>(</a:t>
              </a:r>
              <a:r>
                <a:rPr lang="en-US" i="1">
                  <a:ea typeface="MS PGothic" pitchFamily="34" charset="-128"/>
                </a:rPr>
                <a:t>x</a:t>
              </a:r>
              <a:r>
                <a:rPr lang="en-US">
                  <a:ea typeface="MS PGothic" pitchFamily="34" charset="-128"/>
                </a:rPr>
                <a:t>, </a:t>
              </a:r>
              <a:r>
                <a:rPr lang="en-US" i="1">
                  <a:ea typeface="MS PGothic" pitchFamily="34" charset="-128"/>
                </a:rPr>
                <a:t>y</a:t>
              </a:r>
              <a:r>
                <a:rPr lang="en-US">
                  <a:ea typeface="MS PGothic" pitchFamily="34" charset="-128"/>
                </a:rPr>
                <a:t>)</a:t>
              </a:r>
            </a:p>
          </p:txBody>
        </p:sp>
        <p:sp>
          <p:nvSpPr>
            <p:cNvPr id="13352" name="Text Box 39"/>
            <p:cNvSpPr txBox="1">
              <a:spLocks noChangeArrowheads="1"/>
            </p:cNvSpPr>
            <p:nvPr/>
          </p:nvSpPr>
          <p:spPr bwMode="auto">
            <a:xfrm>
              <a:off x="3528" y="3835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ea typeface="MS PGothic" pitchFamily="34" charset="-128"/>
                </a:rPr>
                <a:t>I[</a:t>
              </a:r>
              <a:r>
                <a:rPr lang="en-US" i="1">
                  <a:ea typeface="MS PGothic" pitchFamily="34" charset="-128"/>
                </a:rPr>
                <a:t>i, j</a:t>
              </a:r>
              <a:r>
                <a:rPr lang="en-US">
                  <a:ea typeface="MS PGothic" pitchFamily="34" charset="-128"/>
                </a:rPr>
                <a:t>] or I[</a:t>
              </a:r>
              <a:r>
                <a:rPr lang="en-US" i="1">
                  <a:ea typeface="MS PGothic" pitchFamily="34" charset="-128"/>
                </a:rPr>
                <a:t>x</a:t>
              </a:r>
              <a:r>
                <a:rPr lang="en-US">
                  <a:ea typeface="MS PGothic" pitchFamily="34" charset="-128"/>
                </a:rPr>
                <a:t>, </a:t>
              </a:r>
              <a:r>
                <a:rPr lang="en-US" i="1">
                  <a:ea typeface="MS PGothic" pitchFamily="34" charset="-128"/>
                </a:rPr>
                <a:t>y</a:t>
              </a:r>
              <a:r>
                <a:rPr lang="en-US">
                  <a:ea typeface="MS PGothic" pitchFamily="34" charset="-128"/>
                </a:rPr>
                <a:t>]</a:t>
              </a:r>
            </a:p>
          </p:txBody>
        </p:sp>
        <p:sp>
          <p:nvSpPr>
            <p:cNvPr id="13353" name="Line 40"/>
            <p:cNvSpPr>
              <a:spLocks noChangeShapeType="1"/>
            </p:cNvSpPr>
            <p:nvPr/>
          </p:nvSpPr>
          <p:spPr bwMode="auto">
            <a:xfrm>
              <a:off x="2974" y="2798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54" name="Line 41"/>
            <p:cNvSpPr>
              <a:spLocks noChangeShapeType="1"/>
            </p:cNvSpPr>
            <p:nvPr/>
          </p:nvSpPr>
          <p:spPr bwMode="auto">
            <a:xfrm flipV="1">
              <a:off x="2974" y="2638"/>
              <a:ext cx="52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55" name="Text Box 42"/>
            <p:cNvSpPr txBox="1">
              <a:spLocks noChangeArrowheads="1"/>
            </p:cNvSpPr>
            <p:nvPr/>
          </p:nvSpPr>
          <p:spPr bwMode="auto">
            <a:xfrm>
              <a:off x="2706" y="297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>
                  <a:ea typeface="MS PGothic" pitchFamily="34" charset="-128"/>
                </a:rPr>
                <a:t>x</a:t>
              </a:r>
            </a:p>
          </p:txBody>
        </p:sp>
        <p:sp>
          <p:nvSpPr>
            <p:cNvPr id="13356" name="Text Box 43"/>
            <p:cNvSpPr txBox="1">
              <a:spLocks noChangeArrowheads="1"/>
            </p:cNvSpPr>
            <p:nvPr/>
          </p:nvSpPr>
          <p:spPr bwMode="auto">
            <a:xfrm>
              <a:off x="3138" y="2496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>
                  <a:ea typeface="MS PGothic" pitchFamily="34" charset="-128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937EB-6D91-4986-BA57-7F9A3FAD083D}" type="slidenum">
              <a:rPr lang="en-US" sz="1400">
                <a:solidFill>
                  <a:schemeClr val="tx2"/>
                </a:solidFill>
                <a:ea typeface="MS PGothic" pitchFamily="34" charset="-128"/>
              </a:rPr>
              <a:pPr eaLnBrk="1" hangingPunct="1"/>
              <a:t>56</a:t>
            </a:fld>
            <a:endParaRPr lang="en-US" sz="14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image?</a:t>
            </a:r>
            <a:br>
              <a:rPr lang="en-US" smtClean="0"/>
            </a:br>
            <a:r>
              <a:rPr lang="en-US" smtClean="0"/>
              <a:t>The bitmap representation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1" name="Picture 6" descr="A:\cast_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8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A:\color2.jpg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1837"/>
            <a:ext cx="57150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A44645-285F-4C48-819B-5C23262F8757}" type="slidenum">
              <a:rPr lang="en-US" sz="1400">
                <a:solidFill>
                  <a:schemeClr val="tx2"/>
                </a:solidFill>
                <a:ea typeface="MS PGothic" pitchFamily="34" charset="-128"/>
              </a:rPr>
              <a:pPr eaLnBrk="1" hangingPunct="1"/>
              <a:t>57</a:t>
            </a:fld>
            <a:endParaRPr lang="en-US" sz="14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image?</a:t>
            </a:r>
            <a:br>
              <a:rPr lang="en-US" smtClean="0"/>
            </a:br>
            <a:r>
              <a:rPr lang="en-US" smtClean="0"/>
              <a:t>The vector representation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Object-oriented</a:t>
            </a:r>
            <a:r>
              <a:rPr lang="en-US" dirty="0" smtClean="0"/>
              <a:t> representation</a:t>
            </a:r>
          </a:p>
          <a:p>
            <a:pPr eaLnBrk="1" hangingPunct="1"/>
            <a:r>
              <a:rPr lang="en-US" dirty="0" smtClean="0"/>
              <a:t>Does not show information of individual pixel, but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  <a:r>
              <a:rPr lang="en-US" dirty="0" smtClean="0"/>
              <a:t> (circle, line, square, etc.) 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057400" y="4800600"/>
            <a:ext cx="1371600" cy="129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 flipV="1">
            <a:off x="2286000" y="5105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2895600" y="51054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2590800" y="5562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2819400" y="5562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5029200" y="4419600"/>
            <a:ext cx="3232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ea typeface="MS PGothic" pitchFamily="34" charset="-128"/>
              </a:rPr>
              <a:t>Circle(100, 20, 20)</a:t>
            </a:r>
          </a:p>
          <a:p>
            <a:pPr eaLnBrk="1" hangingPunct="1"/>
            <a:r>
              <a:rPr lang="en-US" dirty="0">
                <a:ea typeface="MS PGothic" pitchFamily="34" charset="-128"/>
              </a:rPr>
              <a:t>Line(xa1, ya1, xa2, ya2)</a:t>
            </a:r>
          </a:p>
          <a:p>
            <a:pPr eaLnBrk="1" hangingPunct="1"/>
            <a:r>
              <a:rPr lang="en-US" dirty="0">
                <a:ea typeface="MS PGothic" pitchFamily="34" charset="-128"/>
              </a:rPr>
              <a:t>Line(xb1, yb1, xb2, yb2)</a:t>
            </a:r>
          </a:p>
          <a:p>
            <a:pPr eaLnBrk="1" hangingPunct="1"/>
            <a:r>
              <a:rPr lang="en-US" dirty="0">
                <a:ea typeface="MS PGothic" pitchFamily="34" charset="-128"/>
              </a:rPr>
              <a:t>Line(xc1, yc1, xc2, yc2)</a:t>
            </a:r>
          </a:p>
          <a:p>
            <a:pPr eaLnBrk="1" hangingPunct="1"/>
            <a:r>
              <a:rPr lang="en-US" dirty="0">
                <a:ea typeface="MS PGothic" pitchFamily="34" charset="-128"/>
              </a:rPr>
              <a:t>Line(xd1, yd1, xd2, yd2)</a:t>
            </a:r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3581400" y="5410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6EE38-878B-4EFA-8A34-A32F56C184D4}" type="slidenum">
              <a:rPr lang="en-US" sz="1400">
                <a:solidFill>
                  <a:schemeClr val="tx2"/>
                </a:solidFill>
                <a:ea typeface="MS PGothic" pitchFamily="34" charset="-128"/>
              </a:rPr>
              <a:pPr eaLnBrk="1" hangingPunct="1"/>
              <a:t>58</a:t>
            </a:fld>
            <a:endParaRPr lang="en-US" sz="140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63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between </a:t>
            </a:r>
            <a:br>
              <a:rPr lang="en-US" smtClean="0"/>
            </a:br>
            <a:r>
              <a:rPr lang="en-US" sz="2800" smtClean="0"/>
              <a:t>Bitmap Representation and Vector Representation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Bitmap</a:t>
            </a:r>
          </a:p>
          <a:p>
            <a:pPr lvl="1" eaLnBrk="1" hangingPunct="1"/>
            <a:r>
              <a:rPr lang="en-US" sz="2000" dirty="0" smtClean="0"/>
              <a:t>Can represent images with complex variations in colors, shades, shapes.</a:t>
            </a:r>
          </a:p>
          <a:p>
            <a:pPr lvl="1" eaLnBrk="1" hangingPunct="1"/>
            <a:r>
              <a:rPr lang="en-US" sz="2000" dirty="0" smtClean="0"/>
              <a:t>Larger image size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Fixed resolution</a:t>
            </a:r>
          </a:p>
          <a:p>
            <a:pPr lvl="1" eaLnBrk="1" hangingPunct="1"/>
            <a:r>
              <a:rPr lang="en-US" sz="2000" dirty="0" smtClean="0"/>
              <a:t>Easier to implement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Vector</a:t>
            </a:r>
          </a:p>
          <a:p>
            <a:pPr lvl="1" eaLnBrk="1" hangingPunct="1"/>
            <a:r>
              <a:rPr lang="en-US" sz="2000" dirty="0" smtClean="0"/>
              <a:t>Can only represent </a:t>
            </a:r>
            <a:r>
              <a:rPr lang="en-US" sz="2000" dirty="0" smtClean="0">
                <a:solidFill>
                  <a:srgbClr val="FF0000"/>
                </a:solidFill>
              </a:rPr>
              <a:t>simple line drawings</a:t>
            </a:r>
            <a:r>
              <a:rPr lang="en-US" sz="2000" dirty="0" smtClean="0"/>
              <a:t> (CAD), shapes, shadings, etc.</a:t>
            </a:r>
          </a:p>
          <a:p>
            <a:pPr lvl="1" eaLnBrk="1" hangingPunct="1"/>
            <a:r>
              <a:rPr lang="en-US" sz="2000" dirty="0" smtClean="0"/>
              <a:t>Efficient 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Flexible</a:t>
            </a:r>
          </a:p>
          <a:p>
            <a:pPr lvl="1" eaLnBrk="1" hangingPunct="1"/>
            <a:r>
              <a:rPr lang="en-US" sz="2000" dirty="0" smtClean="0"/>
              <a:t>Difficult to implement</a:t>
            </a:r>
          </a:p>
          <a:p>
            <a:pPr lvl="1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16390" name="Picture 5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2050"/>
            <a:ext cx="952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tem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2743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tm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738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457200"/>
            <a:ext cx="7772400" cy="969963"/>
          </a:xfrm>
        </p:spPr>
        <p:txBody>
          <a:bodyPr/>
          <a:lstStyle/>
          <a:p>
            <a:pPr eaLnBrk="1" hangingPunct="1"/>
            <a:r>
              <a:rPr lang="en-US" dirty="0" smtClean="0"/>
              <a:t>Image as a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828800"/>
            <a:ext cx="8737600" cy="46863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We can think of an </a:t>
            </a:r>
            <a:r>
              <a:rPr lang="en-US" sz="2400" b="1" dirty="0" smtClean="0"/>
              <a:t>image </a:t>
            </a:r>
            <a:r>
              <a:rPr lang="en-US" sz="2400" dirty="0" smtClean="0"/>
              <a:t>as a function, </a:t>
            </a:r>
            <a:r>
              <a:rPr lang="en-US" sz="2400" i="1" dirty="0" smtClean="0"/>
              <a:t>f</a:t>
            </a:r>
            <a:r>
              <a:rPr lang="en-US" sz="2400" dirty="0" smtClean="0"/>
              <a:t>, from 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to R:</a:t>
            </a:r>
          </a:p>
          <a:p>
            <a:pPr lvl="1" eaLnBrk="1" hangingPunct="1"/>
            <a:r>
              <a:rPr lang="en-US" sz="2200" i="1" dirty="0" smtClean="0"/>
              <a:t>f</a:t>
            </a:r>
            <a:r>
              <a:rPr lang="en-US" sz="2200" dirty="0" smtClean="0"/>
              <a:t>( </a:t>
            </a:r>
            <a:r>
              <a:rPr lang="en-US" sz="2200" i="1" dirty="0" smtClean="0"/>
              <a:t>x, y </a:t>
            </a:r>
            <a:r>
              <a:rPr lang="en-US" sz="2200" dirty="0" smtClean="0"/>
              <a:t>) gives the </a:t>
            </a:r>
            <a:r>
              <a:rPr lang="en-US" sz="2200" b="1" dirty="0" smtClean="0"/>
              <a:t>intensity</a:t>
            </a:r>
            <a:r>
              <a:rPr lang="en-US" sz="2200" dirty="0" smtClean="0"/>
              <a:t> at position ( </a:t>
            </a:r>
            <a:r>
              <a:rPr lang="en-US" sz="2200" i="1" dirty="0" smtClean="0"/>
              <a:t>x, y </a:t>
            </a:r>
            <a:r>
              <a:rPr lang="en-US" sz="2200" dirty="0" smtClean="0"/>
              <a:t>) </a:t>
            </a:r>
          </a:p>
          <a:p>
            <a:pPr lvl="1" eaLnBrk="1" hangingPunct="1"/>
            <a:r>
              <a:rPr lang="en-US" sz="2200" dirty="0" smtClean="0"/>
              <a:t>Realistically, we expect the image only to be defined over a rectangle, with a finite range:</a:t>
            </a:r>
          </a:p>
          <a:p>
            <a:pPr lvl="2" eaLnBrk="1" hangingPunct="1"/>
            <a:r>
              <a:rPr lang="en-US" i="1" dirty="0" smtClean="0"/>
              <a:t>f</a:t>
            </a:r>
            <a:r>
              <a:rPr lang="en-US" dirty="0" smtClean="0"/>
              <a:t>: [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]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dirty="0" smtClean="0"/>
              <a:t>[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d</a:t>
            </a:r>
            <a:r>
              <a:rPr lang="en-US" dirty="0" smtClean="0"/>
              <a:t>]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[0,1]</a:t>
            </a:r>
          </a:p>
          <a:p>
            <a:pPr eaLnBrk="1" hangingPunct="1"/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FF0000"/>
                </a:solidFill>
              </a:rPr>
              <a:t>color image </a:t>
            </a:r>
            <a:r>
              <a:rPr lang="en-US" sz="2600" dirty="0" smtClean="0"/>
              <a:t>is just three functions </a:t>
            </a:r>
            <a:r>
              <a:rPr lang="en-US" sz="2600" dirty="0" smtClean="0">
                <a:solidFill>
                  <a:srgbClr val="FF0000"/>
                </a:solidFill>
              </a:rPr>
              <a:t>pasted together</a:t>
            </a:r>
            <a:r>
              <a:rPr lang="en-US" sz="2600" dirty="0" smtClean="0"/>
              <a:t>.  We can write this as a “</a:t>
            </a:r>
            <a:r>
              <a:rPr lang="en-US" sz="2600" dirty="0" smtClean="0">
                <a:solidFill>
                  <a:srgbClr val="FF0000"/>
                </a:solidFill>
              </a:rPr>
              <a:t>vector-valued</a:t>
            </a:r>
            <a:r>
              <a:rPr lang="en-US" sz="2600" dirty="0" smtClean="0"/>
              <a:t>” function: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24124"/>
              </p:ext>
            </p:extLst>
          </p:nvPr>
        </p:nvGraphicFramePr>
        <p:xfrm>
          <a:off x="2514600" y="4894262"/>
          <a:ext cx="34290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4" imgW="1193800" imgH="698500" progId="Equation.DSMT4">
                  <p:embed/>
                </p:oleObj>
              </mc:Choice>
              <mc:Fallback>
                <p:oleObj name="Equation" r:id="rId4" imgW="1193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94262"/>
                        <a:ext cx="34290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8"/>
          <p:cNvSpPr>
            <a:spLocks noChangeArrowheads="1"/>
          </p:cNvSpPr>
          <p:nvPr/>
        </p:nvSpPr>
        <p:spPr bwMode="auto">
          <a:xfrm>
            <a:off x="4371975" y="3608388"/>
            <a:ext cx="400050" cy="4143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7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Image Enhancement</a:t>
            </a:r>
            <a:endParaRPr lang="en-US" sz="36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Acquisition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Restoration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Enhancement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4589" name="AutoShape 12"/>
          <p:cNvCxnSpPr>
            <a:cxnSpLocks noChangeShapeType="1"/>
            <a:stCxn id="24588" idx="0"/>
            <a:endCxn id="24581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13"/>
          <p:cNvCxnSpPr>
            <a:cxnSpLocks noChangeShapeType="1"/>
            <a:stCxn id="24581" idx="0"/>
            <a:endCxn id="24586" idx="2"/>
          </p:cNvCxnSpPr>
          <p:nvPr/>
        </p:nvCxnSpPr>
        <p:spPr bwMode="auto">
          <a:xfrm rot="-5400000">
            <a:off x="1261269" y="3879057"/>
            <a:ext cx="274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14"/>
          <p:cNvCxnSpPr>
            <a:cxnSpLocks noChangeShapeType="1"/>
            <a:stCxn id="24587" idx="2"/>
            <a:endCxn id="24585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15"/>
          <p:cNvCxnSpPr>
            <a:cxnSpLocks noChangeShapeType="1"/>
            <a:stCxn id="24584" idx="2"/>
            <a:endCxn id="24587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AutoShape 16"/>
          <p:cNvCxnSpPr>
            <a:cxnSpLocks noChangeShapeType="1"/>
            <a:stCxn id="24583" idx="3"/>
            <a:endCxn id="24584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7"/>
          <p:cNvCxnSpPr>
            <a:cxnSpLocks noChangeShapeType="1"/>
            <a:stCxn id="24582" idx="3"/>
            <a:endCxn id="24583" idx="1"/>
          </p:cNvCxnSpPr>
          <p:nvPr/>
        </p:nvCxnSpPr>
        <p:spPr bwMode="auto">
          <a:xfrm>
            <a:off x="4227513" y="2095500"/>
            <a:ext cx="6826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AutoShape 18"/>
          <p:cNvCxnSpPr>
            <a:cxnSpLocks noChangeShapeType="1"/>
            <a:stCxn id="24586" idx="0"/>
            <a:endCxn id="24582" idx="1"/>
          </p:cNvCxnSpPr>
          <p:nvPr/>
        </p:nvCxnSpPr>
        <p:spPr bwMode="auto">
          <a:xfrm rot="-5400000">
            <a:off x="1576388" y="1917700"/>
            <a:ext cx="777875" cy="113347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45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1" t="1314" r="19798" b="50453"/>
          <a:stretch>
            <a:fillRect/>
          </a:stretch>
        </p:blipFill>
        <p:spPr bwMode="auto">
          <a:xfrm>
            <a:off x="2397125" y="2860675"/>
            <a:ext cx="2001838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50766" r="59975"/>
          <a:stretch>
            <a:fillRect/>
          </a:stretch>
        </p:blipFill>
        <p:spPr bwMode="auto">
          <a:xfrm>
            <a:off x="4768850" y="2889250"/>
            <a:ext cx="1968500" cy="201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600" name="Group 29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4601" name="Picture 30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Rectangle 31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as a function</a:t>
            </a:r>
          </a:p>
        </p:txBody>
      </p:sp>
      <p:pic>
        <p:nvPicPr>
          <p:cNvPr id="18435" name="Picture 3" descr="image_fu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643495"/>
            <a:ext cx="721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Properties of Images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Spatial resolution</a:t>
            </a:r>
          </a:p>
          <a:p>
            <a:pPr lvl="1" eaLnBrk="1" hangingPunct="1"/>
            <a:r>
              <a:rPr lang="en-US" sz="2400" dirty="0" smtClean="0"/>
              <a:t>Width </a:t>
            </a:r>
            <a:r>
              <a:rPr lang="en-US" sz="2400" dirty="0" smtClean="0">
                <a:solidFill>
                  <a:srgbClr val="FF0000"/>
                </a:solidFill>
              </a:rPr>
              <a:t>pixels</a:t>
            </a:r>
            <a:r>
              <a:rPr lang="en-US" sz="2400" dirty="0" smtClean="0"/>
              <a:t> / width 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r>
              <a:rPr lang="en-US" sz="2400" dirty="0" smtClean="0"/>
              <a:t> and height </a:t>
            </a:r>
            <a:r>
              <a:rPr lang="en-US" sz="2400" dirty="0" smtClean="0">
                <a:solidFill>
                  <a:srgbClr val="FF0000"/>
                </a:solidFill>
              </a:rPr>
              <a:t>pixels </a:t>
            </a:r>
            <a:r>
              <a:rPr lang="en-US" sz="2400" dirty="0" smtClean="0"/>
              <a:t>/ height 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</a:p>
          <a:p>
            <a:pPr eaLnBrk="1" hangingPunct="1"/>
            <a:r>
              <a:rPr lang="en-US" sz="2800" dirty="0" smtClean="0"/>
              <a:t>Intensity </a:t>
            </a:r>
            <a:r>
              <a:rPr lang="en-US" sz="2800" dirty="0" smtClean="0">
                <a:solidFill>
                  <a:srgbClr val="FF0000"/>
                </a:solidFill>
              </a:rPr>
              <a:t>resolution</a:t>
            </a:r>
          </a:p>
          <a:p>
            <a:pPr lvl="1" eaLnBrk="1" hangingPunct="1"/>
            <a:r>
              <a:rPr lang="en-US" sz="2400" dirty="0" smtClean="0"/>
              <a:t>Intensity bits/intensity range (per channel)</a:t>
            </a:r>
          </a:p>
          <a:p>
            <a:pPr eaLnBrk="1" hangingPunct="1"/>
            <a:r>
              <a:rPr lang="en-US" sz="2800" dirty="0" smtClean="0"/>
              <a:t>Number of </a:t>
            </a:r>
            <a:r>
              <a:rPr lang="en-US" sz="2800" dirty="0" smtClean="0">
                <a:solidFill>
                  <a:srgbClr val="FF0000"/>
                </a:solidFill>
              </a:rPr>
              <a:t>channels</a:t>
            </a:r>
          </a:p>
          <a:p>
            <a:pPr lvl="1" eaLnBrk="1" hangingPunct="1"/>
            <a:r>
              <a:rPr lang="en-US" sz="2400" dirty="0" smtClean="0"/>
              <a:t>RGB is 3 channels, grayscale is one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image file formats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GIF (Graphic Interchange Format) - </a:t>
            </a:r>
          </a:p>
          <a:p>
            <a:pPr eaLnBrk="1" hangingPunct="1"/>
            <a:r>
              <a:rPr lang="en-US" sz="2200" smtClean="0"/>
              <a:t>PNG (Portable Network Graphics)</a:t>
            </a:r>
          </a:p>
          <a:p>
            <a:pPr eaLnBrk="1" hangingPunct="1"/>
            <a:r>
              <a:rPr lang="en-US" sz="2200" smtClean="0"/>
              <a:t>JPEG (Joint Photographic Experts Group)</a:t>
            </a:r>
          </a:p>
          <a:p>
            <a:pPr eaLnBrk="1" hangingPunct="1"/>
            <a:r>
              <a:rPr lang="en-US" sz="2200" smtClean="0"/>
              <a:t>TIFF (Tagged Image File Format)</a:t>
            </a:r>
          </a:p>
          <a:p>
            <a:pPr eaLnBrk="1" hangingPunct="1"/>
            <a:r>
              <a:rPr lang="en-US" sz="2200" smtClean="0"/>
              <a:t>PGM (Portable Gray Map)</a:t>
            </a:r>
          </a:p>
          <a:p>
            <a:pPr eaLnBrk="1" hangingPunct="1"/>
            <a:r>
              <a:rPr lang="en-US" sz="2200" smtClean="0"/>
              <a:t>FITS (Flexible Image Transport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Processing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sz="2000" smtClean="0"/>
              <a:t> Basic Image Processing Operations</a:t>
            </a:r>
          </a:p>
          <a:p>
            <a:pPr algn="l">
              <a:buFontTx/>
              <a:buChar char="•"/>
            </a:pPr>
            <a:r>
              <a:rPr lang="en-US" sz="2000" smtClean="0"/>
              <a:t> Arithmetic Operations</a:t>
            </a:r>
          </a:p>
          <a:p>
            <a:pPr algn="l">
              <a:buFontTx/>
              <a:buChar char="•"/>
            </a:pPr>
            <a:r>
              <a:rPr lang="en-US" sz="2000" smtClean="0"/>
              <a:t> Histograms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FF3E4-AB6B-408B-9CCB-2970C75EA2B7}" type="slidenum">
              <a:rPr lang="en-US" sz="1400" smtClean="0">
                <a:solidFill>
                  <a:srgbClr val="00264C"/>
                </a:solidFill>
              </a:rPr>
              <a:pPr eaLnBrk="1" hangingPunct="1"/>
              <a:t>63</a:t>
            </a:fld>
            <a:endParaRPr lang="en-US" sz="1400" smtClean="0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D1FB50-17AB-4993-B426-5A94225393BB}" type="slidenum">
              <a:rPr lang="en-US" sz="1400" smtClean="0">
                <a:solidFill>
                  <a:srgbClr val="FFFFE9"/>
                </a:solidFill>
              </a:rPr>
              <a:pPr eaLnBrk="1" hangingPunct="1"/>
              <a:t>64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409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Image Processing Operations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13038"/>
            <a:ext cx="8229600" cy="3306762"/>
          </a:xfrm>
        </p:spPr>
        <p:txBody>
          <a:bodyPr/>
          <a:lstStyle/>
          <a:p>
            <a:r>
              <a:rPr lang="en-US" sz="2400" dirty="0" smtClean="0"/>
              <a:t>Transforms</a:t>
            </a:r>
          </a:p>
          <a:p>
            <a:pPr lvl="1"/>
            <a:r>
              <a:rPr lang="en-US" sz="2400" dirty="0" smtClean="0"/>
              <a:t>process entire image as </a:t>
            </a:r>
            <a:r>
              <a:rPr lang="en-US" sz="2400" dirty="0" smtClean="0">
                <a:solidFill>
                  <a:srgbClr val="FF0000"/>
                </a:solidFill>
              </a:rPr>
              <a:t>one large block</a:t>
            </a:r>
          </a:p>
          <a:p>
            <a:r>
              <a:rPr lang="en-US" sz="2400" dirty="0" smtClean="0"/>
              <a:t>Neighborhood processing</a:t>
            </a:r>
          </a:p>
          <a:p>
            <a:pPr lvl="1"/>
            <a:r>
              <a:rPr lang="en-US" sz="2400" dirty="0" smtClean="0"/>
              <a:t>process the </a:t>
            </a:r>
            <a:r>
              <a:rPr lang="en-US" sz="2400" dirty="0" smtClean="0">
                <a:solidFill>
                  <a:srgbClr val="FF0000"/>
                </a:solidFill>
              </a:rPr>
              <a:t>pixel</a:t>
            </a:r>
            <a:r>
              <a:rPr lang="en-US" sz="2400" dirty="0" smtClean="0"/>
              <a:t> in a small </a:t>
            </a:r>
            <a:r>
              <a:rPr lang="en-US" sz="2400" dirty="0" smtClean="0">
                <a:solidFill>
                  <a:srgbClr val="FF0000"/>
                </a:solidFill>
              </a:rPr>
              <a:t>neighborhood</a:t>
            </a:r>
            <a:r>
              <a:rPr lang="en-US" sz="2400" dirty="0" smtClean="0"/>
              <a:t> of pixels around the given pixel.</a:t>
            </a:r>
          </a:p>
          <a:p>
            <a:r>
              <a:rPr lang="en-US" sz="2400" b="1" dirty="0" smtClean="0">
                <a:solidFill>
                  <a:srgbClr val="3333FF"/>
                </a:solidFill>
              </a:rPr>
              <a:t>Point operations</a:t>
            </a:r>
          </a:p>
          <a:p>
            <a:pPr lvl="1"/>
            <a:r>
              <a:rPr lang="en-US" sz="2400" dirty="0" smtClean="0"/>
              <a:t>process according to the pixel’s </a:t>
            </a:r>
            <a:r>
              <a:rPr lang="en-US" sz="2400" dirty="0" smtClean="0">
                <a:solidFill>
                  <a:srgbClr val="FF0000"/>
                </a:solidFill>
              </a:rPr>
              <a:t>value alone </a:t>
            </a:r>
            <a:r>
              <a:rPr lang="en-US" sz="2400" dirty="0" smtClean="0"/>
              <a:t>(single pixel).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52450" y="1920875"/>
            <a:ext cx="8286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64C"/>
                </a:solidFill>
              </a:rPr>
              <a:t>Image-Processing operations may be divided into 3 classes based on </a:t>
            </a:r>
            <a:r>
              <a:rPr lang="en-US" dirty="0">
                <a:solidFill>
                  <a:srgbClr val="FF0000"/>
                </a:solidFill>
              </a:rPr>
              <a:t>information required </a:t>
            </a:r>
            <a:r>
              <a:rPr lang="en-US" dirty="0">
                <a:solidFill>
                  <a:srgbClr val="00264C"/>
                </a:solidFill>
              </a:rPr>
              <a:t>to perform the transformation. </a:t>
            </a:r>
            <a:endParaRPr lang="th-TH" dirty="0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D2EAFB-6968-41CD-8DF3-C5FD942C2816}" type="slidenum">
              <a:rPr lang="en-US" sz="1400" smtClean="0">
                <a:solidFill>
                  <a:srgbClr val="FFFFE9"/>
                </a:solidFill>
              </a:rPr>
              <a:pPr eaLnBrk="1" hangingPunct="1"/>
              <a:t>65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512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Schema of Image Processing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76288" y="2014538"/>
            <a:ext cx="1219200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264C"/>
                </a:solidFill>
                <a:cs typeface="Times New Roman" pitchFamily="18" charset="0"/>
              </a:rPr>
              <a:t>Image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1995488" y="2124075"/>
            <a:ext cx="6491287" cy="1219200"/>
            <a:chOff x="1095" y="1125"/>
            <a:chExt cx="4089" cy="768"/>
          </a:xfrm>
        </p:grpSpPr>
        <p:sp>
          <p:nvSpPr>
            <p:cNvPr id="5134" name="Rectangle 5"/>
            <p:cNvSpPr>
              <a:spLocks noChangeArrowheads="1"/>
            </p:cNvSpPr>
            <p:nvPr/>
          </p:nvSpPr>
          <p:spPr bwMode="auto">
            <a:xfrm>
              <a:off x="3456" y="1125"/>
              <a:ext cx="172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00264C"/>
                  </a:solidFill>
                  <a:cs typeface="Times New Roman" pitchFamily="18" charset="0"/>
                </a:rPr>
                <a:t>Transformed Image</a:t>
              </a:r>
            </a:p>
          </p:txBody>
        </p:sp>
        <p:cxnSp>
          <p:nvCxnSpPr>
            <p:cNvPr id="5135" name="AutoShape 8"/>
            <p:cNvCxnSpPr>
              <a:cxnSpLocks noChangeShapeType="1"/>
              <a:stCxn id="5124" idx="3"/>
              <a:endCxn id="5134" idx="1"/>
            </p:cNvCxnSpPr>
            <p:nvPr/>
          </p:nvCxnSpPr>
          <p:spPr bwMode="auto">
            <a:xfrm flipV="1">
              <a:off x="1095" y="1509"/>
              <a:ext cx="2361" cy="5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1766" y="1200"/>
              <a:ext cx="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264C"/>
                  </a:solidFill>
                </a:rPr>
                <a:t>Transform</a:t>
              </a:r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790575" y="4648200"/>
            <a:ext cx="4953000" cy="1447800"/>
            <a:chOff x="336" y="2715"/>
            <a:chExt cx="3120" cy="912"/>
          </a:xfrm>
        </p:grpSpPr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336" y="2715"/>
              <a:ext cx="768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264C"/>
                  </a:solidFill>
                  <a:cs typeface="Times New Roman" pitchFamily="18" charset="0"/>
                </a:rPr>
                <a:t>Output</a:t>
              </a:r>
            </a:p>
            <a:p>
              <a:pPr algn="ctr"/>
              <a:r>
                <a:rPr lang="en-US">
                  <a:solidFill>
                    <a:srgbClr val="00264C"/>
                  </a:solidFill>
                  <a:cs typeface="Times New Roman" pitchFamily="18" charset="0"/>
                </a:rPr>
                <a:t>Image</a:t>
              </a:r>
            </a:p>
          </p:txBody>
        </p:sp>
        <p:cxnSp>
          <p:nvCxnSpPr>
            <p:cNvPr id="5132" name="AutoShape 10"/>
            <p:cNvCxnSpPr>
              <a:cxnSpLocks noChangeShapeType="1"/>
              <a:stCxn id="5128" idx="1"/>
              <a:endCxn id="5131" idx="3"/>
            </p:cNvCxnSpPr>
            <p:nvPr/>
          </p:nvCxnSpPr>
          <p:spPr bwMode="auto">
            <a:xfrm flipH="1">
              <a:off x="1104" y="3168"/>
              <a:ext cx="2352" cy="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>
              <a:off x="1632" y="2880"/>
              <a:ext cx="15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264C"/>
                  </a:solidFill>
                </a:rPr>
                <a:t>Inverse Transform</a:t>
              </a: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4567238" y="3419475"/>
            <a:ext cx="3919537" cy="2557463"/>
            <a:chOff x="2715" y="1941"/>
            <a:chExt cx="2469" cy="1611"/>
          </a:xfrm>
        </p:grpSpPr>
        <p:sp>
          <p:nvSpPr>
            <p:cNvPr id="5128" name="Rectangle 6"/>
            <p:cNvSpPr>
              <a:spLocks noChangeArrowheads="1"/>
            </p:cNvSpPr>
            <p:nvPr/>
          </p:nvSpPr>
          <p:spPr bwMode="auto">
            <a:xfrm>
              <a:off x="3456" y="2784"/>
              <a:ext cx="1728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dirty="0">
                  <a:solidFill>
                    <a:srgbClr val="00264C"/>
                  </a:solidFill>
                  <a:cs typeface="Times New Roman" pitchFamily="18" charset="0"/>
                </a:rPr>
                <a:t>Processed Transformed Image</a:t>
              </a:r>
            </a:p>
          </p:txBody>
        </p:sp>
        <p:cxnSp>
          <p:nvCxnSpPr>
            <p:cNvPr id="5129" name="AutoShape 9"/>
            <p:cNvCxnSpPr>
              <a:cxnSpLocks noChangeShapeType="1"/>
              <a:stCxn id="5134" idx="2"/>
              <a:endCxn id="5128" idx="0"/>
            </p:cNvCxnSpPr>
            <p:nvPr/>
          </p:nvCxnSpPr>
          <p:spPr bwMode="auto">
            <a:xfrm flipH="1">
              <a:off x="4320" y="1941"/>
              <a:ext cx="0" cy="8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0" name="Text Box 13"/>
            <p:cNvSpPr txBox="1">
              <a:spLocks noChangeArrowheads="1"/>
            </p:cNvSpPr>
            <p:nvPr/>
          </p:nvSpPr>
          <p:spPr bwMode="auto">
            <a:xfrm>
              <a:off x="2715" y="2064"/>
              <a:ext cx="22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264C"/>
                  </a:solidFill>
                </a:rPr>
                <a:t>Image-processing 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6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A265F8-21F4-4015-83E4-1148C2D4EC7E}" type="slidenum">
              <a:rPr lang="en-US" altLang="zh-CN" sz="1400" smtClean="0">
                <a:solidFill>
                  <a:srgbClr val="00264C"/>
                </a:solidFill>
                <a:latin typeface="Garamond" pitchFamily="18" charset="0"/>
                <a:ea typeface="宋体" pitchFamily="2" charset="-122"/>
              </a:rPr>
              <a:pPr eaLnBrk="1" hangingPunct="1"/>
              <a:t>66</a:t>
            </a:fld>
            <a:endParaRPr lang="en-US" altLang="zh-CN" sz="1400" smtClean="0">
              <a:solidFill>
                <a:srgbClr val="00264C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1748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>
                <a:solidFill>
                  <a:srgbClr val="333333"/>
                </a:solidFill>
                <a:ea typeface="宋体" pitchFamily="2" charset="-122"/>
              </a:rPr>
              <a:t>Point Operations Overview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71600" y="1784350"/>
            <a:ext cx="6660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64C"/>
                </a:solidFill>
                <a:ea typeface="宋体" pitchFamily="2" charset="-122"/>
              </a:rPr>
              <a:t>Point operations are </a:t>
            </a:r>
            <a:r>
              <a:rPr lang="en-US" altLang="zh-CN" b="1" dirty="0">
                <a:solidFill>
                  <a:srgbClr val="FF3300"/>
                </a:solidFill>
                <a:ea typeface="宋体" pitchFamily="2" charset="-122"/>
              </a:rPr>
              <a:t>zero-memory</a:t>
            </a:r>
            <a:r>
              <a:rPr lang="en-US" altLang="zh-CN" dirty="0">
                <a:solidFill>
                  <a:srgbClr val="00264C"/>
                </a:solidFill>
                <a:ea typeface="宋体" pitchFamily="2" charset="-122"/>
              </a:rPr>
              <a:t> operations where</a:t>
            </a:r>
          </a:p>
          <a:p>
            <a:pPr eaLnBrk="1" hangingPunct="1"/>
            <a:r>
              <a:rPr lang="en-US" altLang="zh-CN" dirty="0">
                <a:solidFill>
                  <a:srgbClr val="00264C"/>
                </a:solidFill>
                <a:ea typeface="宋体" pitchFamily="2" charset="-122"/>
              </a:rPr>
              <a:t>a given gray level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x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[0,L] </a:t>
            </a:r>
            <a:r>
              <a:rPr lang="en-US" altLang="zh-CN" dirty="0">
                <a:solidFill>
                  <a:srgbClr val="00264C"/>
                </a:solidFill>
                <a:ea typeface="宋体" pitchFamily="2" charset="-122"/>
                <a:sym typeface="Symbol" pitchFamily="18" charset="2"/>
              </a:rPr>
              <a:t>is mapped to another</a:t>
            </a:r>
          </a:p>
          <a:p>
            <a:pPr eaLnBrk="1" hangingPunct="1"/>
            <a:r>
              <a:rPr lang="en-US" altLang="zh-CN" dirty="0">
                <a:solidFill>
                  <a:srgbClr val="00264C"/>
                </a:solidFill>
                <a:ea typeface="宋体" pitchFamily="2" charset="-122"/>
                <a:sym typeface="Symbol" pitchFamily="18" charset="2"/>
              </a:rPr>
              <a:t>gray level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y[0,L]</a:t>
            </a:r>
            <a:r>
              <a:rPr lang="en-US" altLang="zh-CN" dirty="0">
                <a:solidFill>
                  <a:srgbClr val="00264C"/>
                </a:solidFill>
                <a:ea typeface="宋体" pitchFamily="2" charset="-122"/>
                <a:sym typeface="Symbol" pitchFamily="18" charset="2"/>
              </a:rPr>
              <a:t> according to a transformation</a:t>
            </a:r>
            <a:r>
              <a:rPr lang="en-US" altLang="zh-CN" dirty="0">
                <a:solidFill>
                  <a:srgbClr val="00264C"/>
                </a:solidFill>
                <a:ea typeface="宋体" pitchFamily="2" charset="-122"/>
              </a:rPr>
              <a:t> </a:t>
            </a:r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36643"/>
              </p:ext>
            </p:extLst>
          </p:nvPr>
        </p:nvGraphicFramePr>
        <p:xfrm>
          <a:off x="5257800" y="3432175"/>
          <a:ext cx="1524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4" name="Equation" r:id="rId3" imgW="583920" imgH="203040" progId="Equation.3">
                  <p:embed/>
                </p:oleObj>
              </mc:Choice>
              <mc:Fallback>
                <p:oleObj name="Equation" r:id="rId3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32175"/>
                        <a:ext cx="1524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2819400" y="536892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2819400" y="346392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419600" y="5334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362200" y="35401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080125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x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2803525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y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819400" y="36925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495800" y="36925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6158" name="Freeform 17"/>
          <p:cNvSpPr>
            <a:spLocks/>
          </p:cNvSpPr>
          <p:nvPr/>
        </p:nvSpPr>
        <p:spPr bwMode="auto">
          <a:xfrm>
            <a:off x="2819400" y="3708400"/>
            <a:ext cx="1676400" cy="1660525"/>
          </a:xfrm>
          <a:custGeom>
            <a:avLst/>
            <a:gdLst>
              <a:gd name="T0" fmla="*/ 0 w 1056"/>
              <a:gd name="T1" fmla="*/ 2147483647 h 1046"/>
              <a:gd name="T2" fmla="*/ 2147483647 w 1056"/>
              <a:gd name="T3" fmla="*/ 2147483647 h 1046"/>
              <a:gd name="T4" fmla="*/ 2147483647 w 1056"/>
              <a:gd name="T5" fmla="*/ 2147483647 h 1046"/>
              <a:gd name="T6" fmla="*/ 2147483647 w 1056"/>
              <a:gd name="T7" fmla="*/ 2147483647 h 1046"/>
              <a:gd name="T8" fmla="*/ 2147483647 w 1056"/>
              <a:gd name="T9" fmla="*/ 2147483647 h 1046"/>
              <a:gd name="T10" fmla="*/ 2147483647 w 1056"/>
              <a:gd name="T11" fmla="*/ 2147483647 h 1046"/>
              <a:gd name="T12" fmla="*/ 2147483647 w 1056"/>
              <a:gd name="T13" fmla="*/ 2147483647 h 1046"/>
              <a:gd name="T14" fmla="*/ 2147483647 w 1056"/>
              <a:gd name="T15" fmla="*/ 2147483647 h 1046"/>
              <a:gd name="T16" fmla="*/ 2147483647 w 1056"/>
              <a:gd name="T17" fmla="*/ 2147483647 h 1046"/>
              <a:gd name="T18" fmla="*/ 2147483647 w 1056"/>
              <a:gd name="T19" fmla="*/ 2147483647 h 1046"/>
              <a:gd name="T20" fmla="*/ 2147483647 w 1056"/>
              <a:gd name="T21" fmla="*/ 2147483647 h 1046"/>
              <a:gd name="T22" fmla="*/ 2147483647 w 1056"/>
              <a:gd name="T23" fmla="*/ 2147483647 h 1046"/>
              <a:gd name="T24" fmla="*/ 2147483647 w 1056"/>
              <a:gd name="T25" fmla="*/ 2147483647 h 1046"/>
              <a:gd name="T26" fmla="*/ 2147483647 w 1056"/>
              <a:gd name="T27" fmla="*/ 2147483647 h 1046"/>
              <a:gd name="T28" fmla="*/ 2147483647 w 1056"/>
              <a:gd name="T29" fmla="*/ 2147483647 h 1046"/>
              <a:gd name="T30" fmla="*/ 2147483647 w 1056"/>
              <a:gd name="T31" fmla="*/ 2147483647 h 1046"/>
              <a:gd name="T32" fmla="*/ 2147483647 w 1056"/>
              <a:gd name="T33" fmla="*/ 2147483647 h 1046"/>
              <a:gd name="T34" fmla="*/ 2147483647 w 1056"/>
              <a:gd name="T35" fmla="*/ 2147483647 h 10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56"/>
              <a:gd name="T55" fmla="*/ 0 h 1046"/>
              <a:gd name="T56" fmla="*/ 1056 w 1056"/>
              <a:gd name="T57" fmla="*/ 1046 h 10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56" h="1046">
                <a:moveTo>
                  <a:pt x="0" y="1046"/>
                </a:moveTo>
                <a:cubicBezTo>
                  <a:pt x="41" y="1005"/>
                  <a:pt x="96" y="969"/>
                  <a:pt x="154" y="956"/>
                </a:cubicBezTo>
                <a:cubicBezTo>
                  <a:pt x="218" y="942"/>
                  <a:pt x="283" y="946"/>
                  <a:pt x="346" y="924"/>
                </a:cubicBezTo>
                <a:cubicBezTo>
                  <a:pt x="356" y="891"/>
                  <a:pt x="394" y="866"/>
                  <a:pt x="422" y="848"/>
                </a:cubicBezTo>
                <a:cubicBezTo>
                  <a:pt x="435" y="839"/>
                  <a:pt x="461" y="822"/>
                  <a:pt x="461" y="822"/>
                </a:cubicBezTo>
                <a:cubicBezTo>
                  <a:pt x="478" y="798"/>
                  <a:pt x="497" y="767"/>
                  <a:pt x="525" y="758"/>
                </a:cubicBezTo>
                <a:cubicBezTo>
                  <a:pt x="581" y="720"/>
                  <a:pt x="633" y="687"/>
                  <a:pt x="672" y="630"/>
                </a:cubicBezTo>
                <a:cubicBezTo>
                  <a:pt x="683" y="596"/>
                  <a:pt x="723" y="560"/>
                  <a:pt x="749" y="534"/>
                </a:cubicBezTo>
                <a:cubicBezTo>
                  <a:pt x="757" y="508"/>
                  <a:pt x="775" y="501"/>
                  <a:pt x="794" y="483"/>
                </a:cubicBezTo>
                <a:cubicBezTo>
                  <a:pt x="811" y="430"/>
                  <a:pt x="784" y="504"/>
                  <a:pt x="819" y="444"/>
                </a:cubicBezTo>
                <a:cubicBezTo>
                  <a:pt x="823" y="437"/>
                  <a:pt x="822" y="427"/>
                  <a:pt x="826" y="419"/>
                </a:cubicBezTo>
                <a:cubicBezTo>
                  <a:pt x="872" y="326"/>
                  <a:pt x="838" y="415"/>
                  <a:pt x="858" y="361"/>
                </a:cubicBezTo>
                <a:cubicBezTo>
                  <a:pt x="860" y="295"/>
                  <a:pt x="860" y="229"/>
                  <a:pt x="864" y="163"/>
                </a:cubicBezTo>
                <a:cubicBezTo>
                  <a:pt x="864" y="156"/>
                  <a:pt x="869" y="151"/>
                  <a:pt x="870" y="144"/>
                </a:cubicBezTo>
                <a:cubicBezTo>
                  <a:pt x="870" y="141"/>
                  <a:pt x="873" y="55"/>
                  <a:pt x="896" y="48"/>
                </a:cubicBezTo>
                <a:cubicBezTo>
                  <a:pt x="918" y="41"/>
                  <a:pt x="943" y="43"/>
                  <a:pt x="966" y="41"/>
                </a:cubicBezTo>
                <a:cubicBezTo>
                  <a:pt x="1002" y="30"/>
                  <a:pt x="979" y="10"/>
                  <a:pt x="1011" y="3"/>
                </a:cubicBezTo>
                <a:cubicBezTo>
                  <a:pt x="1026" y="0"/>
                  <a:pt x="1041" y="3"/>
                  <a:pt x="1056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718233" y="5979933"/>
            <a:ext cx="3060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64C"/>
                </a:solidFill>
                <a:latin typeface="Arial" charset="0"/>
                <a:ea typeface="宋体" pitchFamily="2" charset="-122"/>
              </a:rPr>
              <a:t>L=255: for grayscale images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5488" y="536892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0406" y="3288912"/>
            <a:ext cx="338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3FE71-0FE7-4125-8A29-7C6B717E5ACB}" type="slidenum">
              <a:rPr lang="en-US" sz="1400" smtClean="0">
                <a:solidFill>
                  <a:srgbClr val="FFFFE9"/>
                </a:solidFill>
              </a:rPr>
              <a:pPr eaLnBrk="1" hangingPunct="1"/>
              <a:t>67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717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Operations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5638800" cy="4525963"/>
          </a:xfrm>
        </p:spPr>
        <p:txBody>
          <a:bodyPr/>
          <a:lstStyle/>
          <a:p>
            <a:r>
              <a:rPr lang="en-US" smtClean="0"/>
              <a:t>Addition</a:t>
            </a:r>
          </a:p>
          <a:p>
            <a:r>
              <a:rPr lang="en-US" smtClean="0"/>
              <a:t>Subtraction</a:t>
            </a:r>
          </a:p>
          <a:p>
            <a:r>
              <a:rPr lang="en-US" smtClean="0"/>
              <a:t>Multiplication</a:t>
            </a:r>
          </a:p>
          <a:p>
            <a:r>
              <a:rPr lang="en-US" smtClean="0"/>
              <a:t>Division</a:t>
            </a:r>
          </a:p>
          <a:p>
            <a:r>
              <a:rPr lang="en-US" smtClean="0"/>
              <a:t>Complement</a:t>
            </a:r>
          </a:p>
        </p:txBody>
      </p:sp>
    </p:spTree>
    <p:extLst>
      <p:ext uri="{BB962C8B-B14F-4D97-AF65-F5344CB8AC3E}">
        <p14:creationId xmlns:p14="http://schemas.microsoft.com/office/powerpoint/2010/main" val="6262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9595F1-EDF8-4EAC-8666-0C8184717895}" type="slidenum">
              <a:rPr lang="en-US" sz="1400" smtClean="0">
                <a:solidFill>
                  <a:srgbClr val="FFFFE9"/>
                </a:solidFill>
              </a:rPr>
              <a:pPr eaLnBrk="1" hangingPunct="1"/>
              <a:t>68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819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Operations </a:t>
            </a:r>
            <a:r>
              <a:rPr lang="en-US" sz="3600" smtClean="0">
                <a:cs typeface="Angsana New" pitchFamily="18" charset="-34"/>
              </a:rPr>
              <a:t>(cont)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467600" cy="2590800"/>
          </a:xfrm>
        </p:spPr>
        <p:txBody>
          <a:bodyPr/>
          <a:lstStyle/>
          <a:p>
            <a:r>
              <a:rPr lang="en-US" sz="2600" smtClean="0"/>
              <a:t>Addition:  </a:t>
            </a:r>
            <a:r>
              <a:rPr lang="en-US" sz="2600" i="1" smtClean="0"/>
              <a:t>y = x + c</a:t>
            </a:r>
          </a:p>
          <a:p>
            <a:r>
              <a:rPr lang="en-US" sz="2600" smtClean="0"/>
              <a:t>Subtraction: </a:t>
            </a:r>
            <a:r>
              <a:rPr lang="en-US" sz="2600" i="1" smtClean="0"/>
              <a:t>y = x - c</a:t>
            </a:r>
          </a:p>
          <a:p>
            <a:r>
              <a:rPr lang="en-US" sz="2600" smtClean="0"/>
              <a:t>Multiplication:  </a:t>
            </a:r>
            <a:r>
              <a:rPr lang="en-US" sz="2600" i="1" smtClean="0"/>
              <a:t>y = cx</a:t>
            </a:r>
          </a:p>
          <a:p>
            <a:r>
              <a:rPr lang="en-US" sz="2600" smtClean="0"/>
              <a:t>Division: </a:t>
            </a:r>
            <a:r>
              <a:rPr lang="en-US" sz="2600" i="1" smtClean="0"/>
              <a:t>y = x/c</a:t>
            </a:r>
          </a:p>
          <a:p>
            <a:r>
              <a:rPr lang="en-US" sz="2600" smtClean="0"/>
              <a:t>Complement: </a:t>
            </a:r>
            <a:r>
              <a:rPr lang="en-US" sz="2600" i="1" smtClean="0"/>
              <a:t>y= 255 - x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69925" y="1981200"/>
            <a:ext cx="69929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264C"/>
                </a:solidFill>
              </a:rPr>
              <a:t>Let </a:t>
            </a:r>
            <a:r>
              <a:rPr lang="en-US" sz="2600" b="1" i="1">
                <a:solidFill>
                  <a:srgbClr val="00264C"/>
                </a:solidFill>
              </a:rPr>
              <a:t>x</a:t>
            </a:r>
            <a:r>
              <a:rPr lang="en-US" sz="2600">
                <a:solidFill>
                  <a:srgbClr val="00264C"/>
                </a:solidFill>
              </a:rPr>
              <a:t> is the old gray value, </a:t>
            </a:r>
            <a:r>
              <a:rPr lang="en-US" sz="2600" b="1" i="1">
                <a:solidFill>
                  <a:srgbClr val="00264C"/>
                </a:solidFill>
              </a:rPr>
              <a:t>y</a:t>
            </a:r>
            <a:r>
              <a:rPr lang="en-US" sz="2600" b="1">
                <a:solidFill>
                  <a:srgbClr val="00264C"/>
                </a:solidFill>
              </a:rPr>
              <a:t> </a:t>
            </a:r>
            <a:r>
              <a:rPr lang="en-US" sz="2600">
                <a:solidFill>
                  <a:srgbClr val="00264C"/>
                </a:solidFill>
              </a:rPr>
              <a:t>is the new gray value, </a:t>
            </a:r>
          </a:p>
          <a:p>
            <a:pPr eaLnBrk="1" hangingPunct="1"/>
            <a:r>
              <a:rPr lang="en-US" sz="2600" b="1" i="1">
                <a:solidFill>
                  <a:srgbClr val="00264C"/>
                </a:solidFill>
              </a:rPr>
              <a:t>c</a:t>
            </a:r>
            <a:r>
              <a:rPr lang="en-US" sz="2600">
                <a:solidFill>
                  <a:srgbClr val="00264C"/>
                </a:solidFill>
              </a:rPr>
              <a:t> is a positive constant.</a:t>
            </a:r>
            <a:endParaRPr lang="th-TH" sz="2600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5DE62D-3758-4153-8404-05A394EBC32F}" type="slidenum">
              <a:rPr lang="en-US" sz="1400" smtClean="0">
                <a:solidFill>
                  <a:srgbClr val="FFFFE9"/>
                </a:solidFill>
              </a:rPr>
              <a:pPr eaLnBrk="1" hangingPunct="1"/>
              <a:t>69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921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Operations </a:t>
            </a:r>
            <a:r>
              <a:rPr lang="en-US" sz="3600" smtClean="0">
                <a:cs typeface="Angsana New" pitchFamily="18" charset="-34"/>
              </a:rPr>
              <a:t>(cont)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80835" y="2362200"/>
            <a:ext cx="74889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64C"/>
                </a:solidFill>
              </a:rPr>
              <a:t>To ensure that the results are integers in the range </a:t>
            </a:r>
            <a:r>
              <a:rPr lang="en-US" dirty="0">
                <a:solidFill>
                  <a:srgbClr val="FF0000"/>
                </a:solidFill>
              </a:rPr>
              <a:t>[0, 255]</a:t>
            </a:r>
            <a:r>
              <a:rPr lang="en-US" dirty="0">
                <a:solidFill>
                  <a:srgbClr val="00264C"/>
                </a:solidFill>
              </a:rPr>
              <a:t>, </a:t>
            </a:r>
          </a:p>
          <a:p>
            <a:pPr eaLnBrk="1" hangingPunct="1"/>
            <a:r>
              <a:rPr lang="en-US" dirty="0">
                <a:solidFill>
                  <a:srgbClr val="00264C"/>
                </a:solidFill>
              </a:rPr>
              <a:t>the following operations should be performed </a:t>
            </a:r>
            <a:endParaRPr lang="th-TH" dirty="0">
              <a:solidFill>
                <a:srgbClr val="00264C"/>
              </a:solidFill>
              <a:cs typeface="Angsana New" pitchFamily="18" charset="-34"/>
            </a:endParaRPr>
          </a:p>
          <a:p>
            <a:pPr lvl="1" eaLnBrk="1" hangingPunct="1">
              <a:buFontTx/>
              <a:buChar char="•"/>
            </a:pPr>
            <a:r>
              <a:rPr lang="th-TH" dirty="0">
                <a:solidFill>
                  <a:srgbClr val="00264C"/>
                </a:solidFill>
                <a:cs typeface="Angsana New" pitchFamily="18" charset="-34"/>
              </a:rPr>
              <a:t> </a:t>
            </a:r>
            <a:r>
              <a:rPr lang="en-US" dirty="0">
                <a:solidFill>
                  <a:srgbClr val="262D4C"/>
                </a:solidFill>
                <a:cs typeface="Angsana New" pitchFamily="18" charset="-34"/>
              </a:rPr>
              <a:t>Rounding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the result to obtain an integer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</a:t>
            </a:r>
            <a:r>
              <a:rPr lang="en-US" dirty="0">
                <a:solidFill>
                  <a:srgbClr val="262D4C"/>
                </a:solidFill>
                <a:cs typeface="Angsana New" pitchFamily="18" charset="-34"/>
              </a:rPr>
              <a:t>Clipping</a:t>
            </a:r>
            <a:r>
              <a:rPr lang="en-US" dirty="0">
                <a:solidFill>
                  <a:srgbClr val="3333FF"/>
                </a:solidFill>
                <a:cs typeface="Angsana New" pitchFamily="18" charset="-34"/>
              </a:rPr>
              <a:t> 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the result by setting 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</a:t>
            </a:r>
            <a:r>
              <a:rPr lang="en-US" i="1" dirty="0">
                <a:solidFill>
                  <a:srgbClr val="00264C"/>
                </a:solidFill>
                <a:cs typeface="Angsana New" pitchFamily="18" charset="-34"/>
              </a:rPr>
              <a:t>y 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= 255 if </a:t>
            </a:r>
            <a:r>
              <a:rPr lang="en-US" i="1" dirty="0">
                <a:solidFill>
                  <a:srgbClr val="00264C"/>
                </a:solidFill>
                <a:cs typeface="Angsana New" pitchFamily="18" charset="-34"/>
              </a:rPr>
              <a:t>y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&gt; 255</a:t>
            </a:r>
          </a:p>
          <a:p>
            <a:pPr lvl="2" eaLnBrk="1" hangingPunct="1">
              <a:buFontTx/>
              <a:buChar char="•"/>
            </a:pP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</a:t>
            </a:r>
            <a:r>
              <a:rPr lang="en-US" i="1" dirty="0">
                <a:solidFill>
                  <a:srgbClr val="00264C"/>
                </a:solidFill>
                <a:cs typeface="Angsana New" pitchFamily="18" charset="-34"/>
              </a:rPr>
              <a:t>y 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= 0     if </a:t>
            </a:r>
            <a:r>
              <a:rPr lang="en-US" i="1" dirty="0">
                <a:solidFill>
                  <a:srgbClr val="00264C"/>
                </a:solidFill>
                <a:cs typeface="Angsana New" pitchFamily="18" charset="-34"/>
              </a:rPr>
              <a:t>y</a:t>
            </a:r>
            <a:r>
              <a:rPr lang="en-US" dirty="0">
                <a:solidFill>
                  <a:srgbClr val="00264C"/>
                </a:solidFill>
                <a:cs typeface="Angsana New" pitchFamily="18" charset="-34"/>
              </a:rPr>
              <a:t> &lt; 0</a:t>
            </a:r>
            <a:endParaRPr lang="th-TH" dirty="0">
              <a:solidFill>
                <a:srgbClr val="00264C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2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Image </a:t>
            </a:r>
            <a:r>
              <a:rPr lang="en-IE" dirty="0" smtClean="0">
                <a:solidFill>
                  <a:srgbClr val="00264C"/>
                </a:solidFill>
              </a:rPr>
              <a:t>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proses</a:t>
            </a:r>
            <a:r>
              <a:rPr lang="es-ES" dirty="0"/>
              <a:t> </a:t>
            </a:r>
            <a:r>
              <a:rPr lang="es-ES" dirty="0" err="1" smtClean="0"/>
              <a:t>perbaikan</a:t>
            </a:r>
            <a:r>
              <a:rPr lang="es-ES" dirty="0" smtClean="0"/>
              <a:t> </a:t>
            </a:r>
            <a:r>
              <a:rPr lang="es-ES" dirty="0" err="1" smtClean="0"/>
              <a:t>kualitas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citra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manipulation of </a:t>
            </a:r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)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agar </a:t>
            </a:r>
            <a:r>
              <a:rPr lang="es-ES" dirty="0" err="1">
                <a:solidFill>
                  <a:srgbClr val="FF0000"/>
                </a:solidFill>
              </a:rPr>
              <a:t>citra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/>
              <a:t>menjadi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lebih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baik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/>
              <a:t>'</a:t>
            </a:r>
            <a:r>
              <a:rPr lang="es-ES" dirty="0" smtClean="0">
                <a:solidFill>
                  <a:srgbClr val="FF0000"/>
                </a:solidFill>
              </a:rPr>
              <a:t>secara visual</a:t>
            </a:r>
            <a:r>
              <a:rPr lang="es-ES" dirty="0" smtClean="0"/>
              <a:t>' </a:t>
            </a:r>
            <a:r>
              <a:rPr lang="es-ES" dirty="0" err="1"/>
              <a:t>untuk</a:t>
            </a:r>
            <a:r>
              <a:rPr lang="es-ES" dirty="0"/>
              <a:t> </a:t>
            </a:r>
            <a:r>
              <a:rPr lang="es-ES" dirty="0" err="1"/>
              <a:t>aplikasi</a:t>
            </a:r>
            <a:r>
              <a:rPr lang="es-ES" dirty="0"/>
              <a:t> </a:t>
            </a:r>
            <a:r>
              <a:rPr lang="es-ES" dirty="0" err="1"/>
              <a:t>tertentu</a:t>
            </a:r>
            <a:endParaRPr lang="es-ES" dirty="0"/>
          </a:p>
          <a:p>
            <a:r>
              <a:rPr lang="es-ES" dirty="0" err="1"/>
              <a:t>proses</a:t>
            </a:r>
            <a:r>
              <a:rPr lang="es-ES" dirty="0"/>
              <a:t> </a:t>
            </a:r>
            <a:r>
              <a:rPr lang="es-ES" dirty="0" err="1" smtClean="0"/>
              <a:t>sangat</a:t>
            </a:r>
            <a:r>
              <a:rPr lang="es-ES" dirty="0" smtClean="0"/>
              <a:t> </a:t>
            </a:r>
            <a:r>
              <a:rPr lang="es-ES" dirty="0" err="1"/>
              <a:t>bergantung</a:t>
            </a:r>
            <a:r>
              <a:rPr lang="es-ES" dirty="0"/>
              <a:t> pada </a:t>
            </a:r>
            <a:r>
              <a:rPr lang="es-ES" dirty="0" err="1">
                <a:solidFill>
                  <a:srgbClr val="FF0000"/>
                </a:solidFill>
              </a:rPr>
              <a:t>kebutuhan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dan pada </a:t>
            </a:r>
            <a:r>
              <a:rPr lang="es-ES" dirty="0" err="1">
                <a:solidFill>
                  <a:srgbClr val="FF0000"/>
                </a:solidFill>
              </a:rPr>
              <a:t>keadaan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citra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input</a:t>
            </a:r>
          </a:p>
          <a:p>
            <a:r>
              <a:rPr lang="en-US" dirty="0"/>
              <a:t>proses </a:t>
            </a:r>
            <a:r>
              <a:rPr lang="en-US" i="1" dirty="0"/>
              <a:t>image enhancement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subjektif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09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90BBC-1F40-44D5-9211-B6FA327D56F1}" type="slidenum">
              <a:rPr lang="en-US" sz="1400" smtClean="0">
                <a:solidFill>
                  <a:srgbClr val="FFFFE9"/>
                </a:solidFill>
              </a:rPr>
              <a:pPr eaLnBrk="1" hangingPunct="1"/>
              <a:t>70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Operations </a:t>
            </a:r>
            <a:r>
              <a:rPr lang="en-US" sz="3600" smtClean="0">
                <a:cs typeface="Angsana New" pitchFamily="18" charset="-34"/>
              </a:rPr>
              <a:t>(cont)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267200"/>
          </a:xfrm>
        </p:spPr>
        <p:txBody>
          <a:bodyPr/>
          <a:lstStyle/>
          <a:p>
            <a:r>
              <a:rPr lang="en-US" sz="2600" smtClean="0"/>
              <a:t>MATLAB functions</a:t>
            </a:r>
          </a:p>
          <a:p>
            <a:pPr lvl="1"/>
            <a:r>
              <a:rPr lang="en-US" sz="2400" smtClean="0"/>
              <a:t>Addition: 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imadd(</a:t>
            </a:r>
            <a:r>
              <a:rPr lang="en-US" sz="2400" i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x,y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/>
            <a:r>
              <a:rPr lang="en-US" sz="2000" smtClean="0">
                <a:ea typeface="Arial Unicode MS" pitchFamily="34" charset="-128"/>
                <a:cs typeface="Arial Unicode MS" pitchFamily="34" charset="-128"/>
              </a:rPr>
              <a:t>Add two images or add constant to  image</a:t>
            </a:r>
          </a:p>
          <a:p>
            <a:pPr lvl="1"/>
            <a:r>
              <a:rPr lang="en-US" sz="2400" smtClean="0"/>
              <a:t>Subtraction: 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imsubstract(x,y)</a:t>
            </a:r>
          </a:p>
          <a:p>
            <a:pPr lvl="2"/>
            <a:r>
              <a:rPr lang="en-US" sz="2000" smtClean="0">
                <a:ea typeface="Arial Unicode MS" pitchFamily="34" charset="-128"/>
                <a:cs typeface="Arial Unicode MS" pitchFamily="34" charset="-128"/>
              </a:rPr>
              <a:t>Subtract two images or subtract constant to  image</a:t>
            </a:r>
            <a:endParaRPr lang="en-US" sz="200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400" smtClean="0"/>
              <a:t>Multiplication: 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immultiply(</a:t>
            </a:r>
            <a:r>
              <a:rPr lang="en-US" sz="2400" i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x,y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/>
            <a:r>
              <a:rPr lang="en-US" sz="2000" smtClean="0">
                <a:ea typeface="Arial Unicode MS" pitchFamily="34" charset="-128"/>
                <a:cs typeface="Arial Unicode MS" pitchFamily="34" charset="-128"/>
              </a:rPr>
              <a:t>Multiply two images or  multiply image by constant</a:t>
            </a:r>
          </a:p>
          <a:p>
            <a:pPr lvl="1"/>
            <a:r>
              <a:rPr lang="en-US" sz="2400" smtClean="0"/>
              <a:t>Division: 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imdivide(</a:t>
            </a:r>
            <a:r>
              <a:rPr lang="en-US" sz="2400" i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x,y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/>
            <a:r>
              <a:rPr lang="en-US" sz="2000" smtClean="0">
                <a:ea typeface="Arial Unicode MS" pitchFamily="34" charset="-128"/>
                <a:cs typeface="Arial Unicode MS" pitchFamily="34" charset="-128"/>
              </a:rPr>
              <a:t>Divide  two images or  divide image by constant</a:t>
            </a:r>
            <a:endParaRPr lang="en-US" sz="200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2400" smtClean="0"/>
              <a:t>Complement: 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imcomplement(</a:t>
            </a:r>
            <a:r>
              <a:rPr lang="en-US" sz="2400" i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40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1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70C9BE-7DBA-4084-95AA-86389DF270AD}" type="slidenum">
              <a:rPr lang="en-US" sz="1400" smtClean="0">
                <a:solidFill>
                  <a:srgbClr val="FFFFE9"/>
                </a:solidFill>
              </a:rPr>
              <a:pPr eaLnBrk="1" hangingPunct="1"/>
              <a:t>71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126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 &amp; Subtraction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800600"/>
          </a:xfrm>
        </p:spPr>
        <p:txBody>
          <a:bodyPr/>
          <a:lstStyle/>
          <a:p>
            <a:r>
              <a:rPr lang="en-US" sz="2800" smtClean="0"/>
              <a:t>Lighten/darken the image</a:t>
            </a:r>
          </a:p>
          <a:p>
            <a:r>
              <a:rPr lang="en-US" sz="2800" smtClean="0"/>
              <a:t>Some details may be lost</a:t>
            </a:r>
          </a:p>
          <a:p>
            <a:r>
              <a:rPr lang="en-US" sz="2800" smtClean="0"/>
              <a:t>MATLAB:</a:t>
            </a:r>
          </a:p>
          <a:p>
            <a:pPr lvl="1"/>
            <a:r>
              <a:rPr lang="en-US" sz="2400" smtClean="0"/>
              <a:t>commands:  </a:t>
            </a:r>
          </a:p>
          <a:p>
            <a:pPr lvl="2"/>
            <a:r>
              <a:rPr lang="en-US" sz="2000" i="1" smtClean="0">
                <a:latin typeface="Arial" charset="0"/>
              </a:rPr>
              <a:t>x = </a:t>
            </a:r>
            <a:r>
              <a:rPr lang="en-US" sz="2000" smtClean="0">
                <a:latin typeface="Arial" charset="0"/>
              </a:rPr>
              <a:t>imread(‘</a:t>
            </a:r>
            <a:r>
              <a:rPr lang="en-US" sz="2000" i="1" smtClean="0">
                <a:latin typeface="Arial" charset="0"/>
              </a:rPr>
              <a:t>filename.ext</a:t>
            </a:r>
            <a:r>
              <a:rPr lang="en-US" sz="2000" smtClean="0">
                <a:latin typeface="Arial" charset="0"/>
              </a:rPr>
              <a:t>’);</a:t>
            </a:r>
          </a:p>
          <a:p>
            <a:pPr lvl="2"/>
            <a:r>
              <a:rPr lang="en-US" sz="2000" i="1" smtClean="0">
                <a:latin typeface="Arial" charset="0"/>
              </a:rPr>
              <a:t>y</a:t>
            </a:r>
            <a:r>
              <a:rPr lang="en-US" sz="2000" smtClean="0">
                <a:latin typeface="Arial" charset="0"/>
              </a:rPr>
              <a:t> = uint8(</a:t>
            </a:r>
            <a:r>
              <a:rPr lang="en-US" sz="2000" b="1" smtClean="0">
                <a:latin typeface="Arial" charset="0"/>
              </a:rPr>
              <a:t>double</a:t>
            </a:r>
            <a:r>
              <a:rPr lang="en-US" sz="2000" smtClean="0">
                <a:latin typeface="Arial" charset="0"/>
              </a:rPr>
              <a:t>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) + c); or</a:t>
            </a:r>
          </a:p>
          <a:p>
            <a:pPr lvl="2"/>
            <a:r>
              <a:rPr lang="en-US" sz="2000" i="1" smtClean="0">
                <a:latin typeface="Arial" charset="0"/>
              </a:rPr>
              <a:t>y</a:t>
            </a:r>
            <a:r>
              <a:rPr lang="en-US" sz="2000" smtClean="0">
                <a:latin typeface="Arial" charset="0"/>
              </a:rPr>
              <a:t> = uint8(</a:t>
            </a:r>
            <a:r>
              <a:rPr lang="en-US" sz="2000" b="1" smtClean="0">
                <a:latin typeface="Arial" charset="0"/>
              </a:rPr>
              <a:t>double</a:t>
            </a:r>
            <a:r>
              <a:rPr lang="en-US" sz="2000" smtClean="0">
                <a:latin typeface="Arial" charset="0"/>
              </a:rPr>
              <a:t>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) - c);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function:     </a:t>
            </a:r>
          </a:p>
          <a:p>
            <a:pPr lvl="2"/>
            <a:r>
              <a:rPr lang="en-US" sz="2000" i="1" smtClean="0">
                <a:latin typeface="Arial" charset="0"/>
              </a:rPr>
              <a:t>x = </a:t>
            </a:r>
            <a:r>
              <a:rPr lang="en-US" sz="2000" smtClean="0">
                <a:latin typeface="Arial" charset="0"/>
              </a:rPr>
              <a:t>imread(‘f</a:t>
            </a:r>
            <a:r>
              <a:rPr lang="en-US" sz="2000" i="1" smtClean="0">
                <a:latin typeface="Arial" charset="0"/>
              </a:rPr>
              <a:t>ilename.ext</a:t>
            </a:r>
            <a:r>
              <a:rPr lang="en-US" sz="2000" smtClean="0">
                <a:latin typeface="Arial" charset="0"/>
              </a:rPr>
              <a:t>’);</a:t>
            </a:r>
            <a:endParaRPr lang="en-US" sz="2000" smtClean="0">
              <a:cs typeface="Times New Roman" pitchFamily="18" charset="0"/>
            </a:endParaRPr>
          </a:p>
          <a:p>
            <a:pPr lvl="2"/>
            <a:r>
              <a:rPr lang="en-US" sz="2000" i="1" smtClean="0">
                <a:latin typeface="Arial" charset="0"/>
              </a:rPr>
              <a:t>y </a:t>
            </a:r>
            <a:r>
              <a:rPr lang="en-US" sz="2000" smtClean="0">
                <a:latin typeface="Arial" charset="0"/>
              </a:rPr>
              <a:t>= imadd(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,</a:t>
            </a:r>
            <a:r>
              <a:rPr lang="en-US" sz="2000" i="1" smtClean="0">
                <a:latin typeface="Arial" charset="0"/>
              </a:rPr>
              <a:t> c</a:t>
            </a:r>
            <a:r>
              <a:rPr lang="en-US" sz="2000" smtClean="0">
                <a:latin typeface="Arial" charset="0"/>
              </a:rPr>
              <a:t>); or</a:t>
            </a:r>
          </a:p>
          <a:p>
            <a:pPr lvl="2"/>
            <a:r>
              <a:rPr lang="en-US" sz="2000" i="1" smtClean="0">
                <a:latin typeface="Arial" charset="0"/>
              </a:rPr>
              <a:t>y </a:t>
            </a:r>
            <a:r>
              <a:rPr lang="en-US" sz="2000" smtClean="0">
                <a:latin typeface="Arial" charset="0"/>
              </a:rPr>
              <a:t>= imsubtract(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, c);</a:t>
            </a:r>
          </a:p>
        </p:txBody>
      </p:sp>
    </p:spTree>
    <p:extLst>
      <p:ext uri="{BB962C8B-B14F-4D97-AF65-F5344CB8AC3E}">
        <p14:creationId xmlns:p14="http://schemas.microsoft.com/office/powerpoint/2010/main" val="30073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D6F3AA-BDE5-4E89-8863-710F0102F6FE}" type="slidenum">
              <a:rPr lang="en-US" sz="1400" smtClean="0">
                <a:solidFill>
                  <a:srgbClr val="FFFFE9"/>
                </a:solidFill>
              </a:rPr>
              <a:pPr eaLnBrk="1" hangingPunct="1"/>
              <a:t>72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229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686800" cy="563563"/>
          </a:xfrm>
        </p:spPr>
        <p:txBody>
          <a:bodyPr/>
          <a:lstStyle/>
          <a:p>
            <a:r>
              <a:rPr lang="en-US" sz="4000" smtClean="0"/>
              <a:t>Ex: Addition &amp; Subtraction</a:t>
            </a:r>
          </a:p>
        </p:txBody>
      </p:sp>
      <p:pic>
        <p:nvPicPr>
          <p:cNvPr id="12292" name="Picture 5" descr="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684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lenaSub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8020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lenaAdd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8020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25875" y="2178050"/>
            <a:ext cx="162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264C"/>
                </a:solidFill>
                <a:cs typeface="Times New Roman" pitchFamily="18" charset="0"/>
              </a:rPr>
              <a:t>Added by 128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49675" y="2787650"/>
            <a:ext cx="203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264C"/>
                </a:solidFill>
                <a:cs typeface="Times New Roman" pitchFamily="18" charset="0"/>
              </a:rPr>
              <a:t>Subtracted by 128</a:t>
            </a:r>
          </a:p>
        </p:txBody>
      </p:sp>
    </p:spTree>
    <p:extLst>
      <p:ext uri="{BB962C8B-B14F-4D97-AF65-F5344CB8AC3E}">
        <p14:creationId xmlns:p14="http://schemas.microsoft.com/office/powerpoint/2010/main" val="1660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F2C2DA-2AFB-4A79-85FF-3DED9C3AE71F}" type="slidenum">
              <a:rPr lang="en-US" sz="1400" smtClean="0">
                <a:solidFill>
                  <a:srgbClr val="FFFFE9"/>
                </a:solidFill>
              </a:rPr>
              <a:pPr eaLnBrk="1" hangingPunct="1"/>
              <a:t>73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331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8229600" cy="685800"/>
          </a:xfrm>
        </p:spPr>
        <p:txBody>
          <a:bodyPr/>
          <a:lstStyle/>
          <a:p>
            <a:r>
              <a:rPr lang="en-US" sz="4000" smtClean="0"/>
              <a:t>Multiplication &amp; Division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752600"/>
            <a:ext cx="8229600" cy="4525963"/>
          </a:xfrm>
        </p:spPr>
        <p:txBody>
          <a:bodyPr/>
          <a:lstStyle/>
          <a:p>
            <a:r>
              <a:rPr lang="en-US" sz="2400" smtClean="0"/>
              <a:t>Lighten/darken the image</a:t>
            </a:r>
          </a:p>
          <a:p>
            <a:r>
              <a:rPr lang="en-US" sz="2400" smtClean="0"/>
              <a:t>Some details may be lost (but less than addition/subtraction)</a:t>
            </a:r>
          </a:p>
          <a:p>
            <a:r>
              <a:rPr lang="en-US" sz="2400" smtClean="0"/>
              <a:t>MATLAB:</a:t>
            </a:r>
          </a:p>
          <a:p>
            <a:pPr lvl="1"/>
            <a:r>
              <a:rPr lang="en-US" sz="2400" smtClean="0"/>
              <a:t>commands:  </a:t>
            </a:r>
          </a:p>
          <a:p>
            <a:pPr lvl="2"/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 = imread(‘</a:t>
            </a:r>
            <a:r>
              <a:rPr lang="en-US" sz="2000" i="1" smtClean="0">
                <a:latin typeface="Arial" charset="0"/>
              </a:rPr>
              <a:t>filename.ext</a:t>
            </a:r>
            <a:r>
              <a:rPr lang="en-US" sz="2000" smtClean="0">
                <a:latin typeface="Arial" charset="0"/>
              </a:rPr>
              <a:t>’);</a:t>
            </a:r>
          </a:p>
          <a:p>
            <a:pPr lvl="2"/>
            <a:r>
              <a:rPr lang="en-US" sz="2000" i="1" smtClean="0">
                <a:latin typeface="Arial" charset="0"/>
              </a:rPr>
              <a:t>y</a:t>
            </a:r>
            <a:r>
              <a:rPr lang="en-US" sz="2000" smtClean="0">
                <a:latin typeface="Arial" charset="0"/>
              </a:rPr>
              <a:t> = uint8(</a:t>
            </a:r>
            <a:r>
              <a:rPr lang="en-US" sz="2000" b="1" smtClean="0">
                <a:latin typeface="Arial" charset="0"/>
              </a:rPr>
              <a:t>double</a:t>
            </a:r>
            <a:r>
              <a:rPr lang="en-US" sz="2000" smtClean="0">
                <a:latin typeface="Arial" charset="0"/>
              </a:rPr>
              <a:t>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)*</a:t>
            </a:r>
            <a:r>
              <a:rPr lang="en-US" sz="2000" i="1" smtClean="0">
                <a:latin typeface="Arial" charset="0"/>
              </a:rPr>
              <a:t>c</a:t>
            </a:r>
            <a:r>
              <a:rPr lang="en-US" sz="2000" smtClean="0">
                <a:latin typeface="Arial" charset="0"/>
              </a:rPr>
              <a:t>); or</a:t>
            </a:r>
          </a:p>
          <a:p>
            <a:pPr lvl="2"/>
            <a:r>
              <a:rPr lang="en-US" sz="2000" i="1" smtClean="0">
                <a:latin typeface="Arial" charset="0"/>
              </a:rPr>
              <a:t>y </a:t>
            </a:r>
            <a:r>
              <a:rPr lang="en-US" sz="2000" smtClean="0">
                <a:latin typeface="Arial" charset="0"/>
              </a:rPr>
              <a:t>= uint8(</a:t>
            </a:r>
            <a:r>
              <a:rPr lang="en-US" sz="2000" b="1" smtClean="0">
                <a:latin typeface="Arial" charset="0"/>
              </a:rPr>
              <a:t>double</a:t>
            </a:r>
            <a:r>
              <a:rPr lang="en-US" sz="2000" smtClean="0">
                <a:latin typeface="Arial" charset="0"/>
              </a:rPr>
              <a:t>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)/</a:t>
            </a:r>
            <a:r>
              <a:rPr lang="en-US" sz="2000" i="1" smtClean="0">
                <a:latin typeface="Arial" charset="0"/>
              </a:rPr>
              <a:t>c</a:t>
            </a:r>
            <a:r>
              <a:rPr lang="en-US" sz="2000" smtClean="0">
                <a:latin typeface="Arial" charset="0"/>
              </a:rPr>
              <a:t>); 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functions: </a:t>
            </a:r>
          </a:p>
          <a:p>
            <a:pPr lvl="2"/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 = imread(‘</a:t>
            </a:r>
            <a:r>
              <a:rPr lang="en-US" sz="2000" i="1" smtClean="0">
                <a:latin typeface="Arial" charset="0"/>
              </a:rPr>
              <a:t>filename.ext</a:t>
            </a:r>
            <a:r>
              <a:rPr lang="en-US" sz="2000" smtClean="0">
                <a:latin typeface="Arial" charset="0"/>
              </a:rPr>
              <a:t>’);</a:t>
            </a:r>
            <a:endParaRPr lang="en-US" sz="2000" i="1" smtClean="0">
              <a:latin typeface="Arial" charset="0"/>
            </a:endParaRPr>
          </a:p>
          <a:p>
            <a:pPr lvl="2"/>
            <a:r>
              <a:rPr lang="en-US" sz="2000" i="1" smtClean="0">
                <a:latin typeface="Arial" charset="0"/>
              </a:rPr>
              <a:t>y </a:t>
            </a:r>
            <a:r>
              <a:rPr lang="en-US" sz="2000" smtClean="0">
                <a:latin typeface="Arial" charset="0"/>
              </a:rPr>
              <a:t>= immultiply(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,</a:t>
            </a:r>
            <a:r>
              <a:rPr lang="en-US" sz="2000" i="1" smtClean="0">
                <a:latin typeface="Arial" charset="0"/>
              </a:rPr>
              <a:t> c</a:t>
            </a:r>
            <a:r>
              <a:rPr lang="en-US" sz="2000" smtClean="0">
                <a:latin typeface="Arial" charset="0"/>
              </a:rPr>
              <a:t>); or</a:t>
            </a:r>
          </a:p>
          <a:p>
            <a:pPr lvl="2"/>
            <a:r>
              <a:rPr lang="en-US" sz="2000" i="1" smtClean="0">
                <a:latin typeface="Arial" charset="0"/>
              </a:rPr>
              <a:t>y </a:t>
            </a:r>
            <a:r>
              <a:rPr lang="en-US" sz="2000" smtClean="0">
                <a:latin typeface="Arial" charset="0"/>
              </a:rPr>
              <a:t>= imdivide(</a:t>
            </a:r>
            <a:r>
              <a:rPr lang="en-US" sz="2000" i="1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, c);</a:t>
            </a:r>
          </a:p>
        </p:txBody>
      </p:sp>
    </p:spTree>
    <p:extLst>
      <p:ext uri="{BB962C8B-B14F-4D97-AF65-F5344CB8AC3E}">
        <p14:creationId xmlns:p14="http://schemas.microsoft.com/office/powerpoint/2010/main" val="3927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70D5E7-CF93-47A8-B137-5911FE7992B2}" type="slidenum">
              <a:rPr lang="en-US" sz="1400" smtClean="0">
                <a:solidFill>
                  <a:srgbClr val="FFFFE9"/>
                </a:solidFill>
              </a:rPr>
              <a:pPr eaLnBrk="1" hangingPunct="1"/>
              <a:t>74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229600" cy="639763"/>
          </a:xfrm>
        </p:spPr>
        <p:txBody>
          <a:bodyPr/>
          <a:lstStyle/>
          <a:p>
            <a:r>
              <a:rPr lang="en-US" sz="4000" smtClean="0"/>
              <a:t>Ex: Multiplication &amp; Division</a:t>
            </a:r>
          </a:p>
        </p:txBody>
      </p:sp>
      <p:pic>
        <p:nvPicPr>
          <p:cNvPr id="14340" name="Picture 5" descr="lenaDi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163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65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lenaMu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163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343400" y="2416175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264C"/>
                </a:solidFill>
                <a:cs typeface="Times New Roman" pitchFamily="18" charset="0"/>
              </a:rPr>
              <a:t>Multiplied by 2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343400" y="3025775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264C"/>
                </a:solidFill>
                <a:cs typeface="Times New Roman" pitchFamily="18" charset="0"/>
              </a:rPr>
              <a:t>Divided by 2</a:t>
            </a:r>
          </a:p>
        </p:txBody>
      </p:sp>
    </p:spTree>
    <p:extLst>
      <p:ext uri="{BB962C8B-B14F-4D97-AF65-F5344CB8AC3E}">
        <p14:creationId xmlns:p14="http://schemas.microsoft.com/office/powerpoint/2010/main" val="9801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7BAF4C-51DC-4996-A256-F9F63FB957C1}" type="slidenum">
              <a:rPr lang="en-US" sz="1400" smtClean="0">
                <a:solidFill>
                  <a:srgbClr val="FFFFE9"/>
                </a:solidFill>
              </a:rPr>
              <a:pPr eaLnBrk="1" hangingPunct="1"/>
              <a:t>75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Comparison: Addition VS Multiplication</a:t>
            </a:r>
          </a:p>
        </p:txBody>
      </p:sp>
      <p:pic>
        <p:nvPicPr>
          <p:cNvPr id="15364" name="Picture 10" descr="lenaAdd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16113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lenaMu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39913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75F9F2-E365-41EB-A48D-7AD6733B2C48}" type="slidenum">
              <a:rPr lang="en-US" sz="1400" smtClean="0">
                <a:solidFill>
                  <a:srgbClr val="FFFFE9"/>
                </a:solidFill>
              </a:rPr>
              <a:pPr eaLnBrk="1" hangingPunct="1"/>
              <a:t>76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63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Comparison: Subtraction VS Division</a:t>
            </a:r>
          </a:p>
        </p:txBody>
      </p:sp>
      <p:pic>
        <p:nvPicPr>
          <p:cNvPr id="16388" name="Picture 3" descr="lenaSub1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57400"/>
            <a:ext cx="2819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 descr="lenaDiv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2819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710525-FEB6-4C55-A674-2C4DB1FF32A7}" type="slidenum">
              <a:rPr lang="en-US" sz="1400" smtClean="0">
                <a:solidFill>
                  <a:srgbClr val="FFFFE9"/>
                </a:solidFill>
              </a:rPr>
              <a:pPr eaLnBrk="1" hangingPunct="1"/>
              <a:t>77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741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Complement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Create the negative image</a:t>
            </a:r>
          </a:p>
          <a:p>
            <a:r>
              <a:rPr lang="en-US" smtClean="0"/>
              <a:t>MATLAB:</a:t>
            </a:r>
          </a:p>
          <a:p>
            <a:pPr lvl="1"/>
            <a:r>
              <a:rPr lang="en-US" smtClean="0"/>
              <a:t>commands:  </a:t>
            </a:r>
          </a:p>
          <a:p>
            <a:pPr lvl="2"/>
            <a:r>
              <a:rPr lang="en-US" i="1" smtClean="0">
                <a:latin typeface="Arial" charset="0"/>
              </a:rPr>
              <a:t>x</a:t>
            </a:r>
            <a:r>
              <a:rPr lang="en-US" smtClean="0">
                <a:latin typeface="Arial" charset="0"/>
              </a:rPr>
              <a:t> = imread(‘</a:t>
            </a:r>
            <a:r>
              <a:rPr lang="en-US" i="1" smtClean="0">
                <a:latin typeface="Arial" charset="0"/>
              </a:rPr>
              <a:t>filename.ext</a:t>
            </a:r>
            <a:r>
              <a:rPr lang="en-US" smtClean="0">
                <a:latin typeface="Arial" charset="0"/>
              </a:rPr>
              <a:t>’);</a:t>
            </a:r>
            <a:endParaRPr lang="en-US" smtClean="0"/>
          </a:p>
          <a:p>
            <a:pPr lvl="2"/>
            <a:r>
              <a:rPr lang="en-US" i="1" smtClean="0">
                <a:latin typeface="Arial" charset="0"/>
              </a:rPr>
              <a:t>y</a:t>
            </a:r>
            <a:r>
              <a:rPr lang="en-US" smtClean="0">
                <a:latin typeface="Arial" charset="0"/>
              </a:rPr>
              <a:t> = uint8(255 - </a:t>
            </a:r>
            <a:r>
              <a:rPr lang="en-US" b="1" smtClean="0">
                <a:latin typeface="Arial" charset="0"/>
              </a:rPr>
              <a:t>double</a:t>
            </a:r>
            <a:r>
              <a:rPr lang="en-US" smtClean="0">
                <a:latin typeface="Arial" charset="0"/>
              </a:rPr>
              <a:t>(</a:t>
            </a:r>
            <a:r>
              <a:rPr lang="en-US" i="1" smtClean="0">
                <a:latin typeface="Arial" charset="0"/>
              </a:rPr>
              <a:t>x</a:t>
            </a:r>
            <a:r>
              <a:rPr lang="en-US" smtClean="0">
                <a:latin typeface="Arial" charset="0"/>
              </a:rPr>
              <a:t>)); </a:t>
            </a:r>
          </a:p>
          <a:p>
            <a:pPr lvl="1"/>
            <a:r>
              <a:rPr lang="en-US" smtClean="0">
                <a:cs typeface="Times New Roman" pitchFamily="18" charset="0"/>
              </a:rPr>
              <a:t>function: </a:t>
            </a:r>
          </a:p>
          <a:p>
            <a:pPr lvl="2"/>
            <a:r>
              <a:rPr lang="en-US" i="1" smtClean="0">
                <a:latin typeface="Arial" charset="0"/>
              </a:rPr>
              <a:t>x </a:t>
            </a:r>
            <a:r>
              <a:rPr lang="en-US" smtClean="0">
                <a:latin typeface="Arial" charset="0"/>
              </a:rPr>
              <a:t>= imread(‘</a:t>
            </a:r>
            <a:r>
              <a:rPr lang="en-US" i="1" smtClean="0">
                <a:latin typeface="Arial" charset="0"/>
              </a:rPr>
              <a:t>filename.ext</a:t>
            </a:r>
            <a:r>
              <a:rPr lang="en-US" smtClean="0">
                <a:latin typeface="Arial" charset="0"/>
              </a:rPr>
              <a:t>’);</a:t>
            </a:r>
            <a:endParaRPr lang="en-US" i="1" smtClean="0">
              <a:latin typeface="Arial" charset="0"/>
            </a:endParaRPr>
          </a:p>
          <a:p>
            <a:pPr lvl="2"/>
            <a:r>
              <a:rPr lang="en-US" i="1" smtClean="0">
                <a:latin typeface="Arial" charset="0"/>
              </a:rPr>
              <a:t>y </a:t>
            </a:r>
            <a:r>
              <a:rPr lang="en-US" smtClean="0">
                <a:latin typeface="Arial" charset="0"/>
              </a:rPr>
              <a:t>= imcomplement(</a:t>
            </a:r>
            <a:r>
              <a:rPr lang="en-US" i="1" smtClean="0">
                <a:latin typeface="Arial" charset="0"/>
              </a:rPr>
              <a:t>x</a:t>
            </a:r>
            <a:r>
              <a:rPr lang="en-US" smtClean="0">
                <a:latin typeface="Arial" charset="0"/>
              </a:rPr>
              <a:t>);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4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DB9CA-4E60-4148-9D2F-A870EC6CC257}" type="slidenum">
              <a:rPr lang="en-US" sz="1400" smtClean="0">
                <a:solidFill>
                  <a:srgbClr val="FFFFE9"/>
                </a:solidFill>
              </a:rPr>
              <a:pPr eaLnBrk="1" hangingPunct="1"/>
              <a:t>78</a:t>
            </a:fld>
            <a:endParaRPr lang="en-US" sz="1400" smtClean="0">
              <a:solidFill>
                <a:srgbClr val="FFFFE9"/>
              </a:solidFill>
            </a:endParaRPr>
          </a:p>
        </p:txBody>
      </p:sp>
      <p:sp>
        <p:nvSpPr>
          <p:cNvPr id="1843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Ex: Complement</a:t>
            </a:r>
          </a:p>
        </p:txBody>
      </p:sp>
      <p:pic>
        <p:nvPicPr>
          <p:cNvPr id="18436" name="Picture 5" descr="lenaCo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l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3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F7928C-212B-4E01-BF1F-93C275446F95}" type="slidenum">
              <a:rPr lang="en-US" altLang="zh-CN" sz="1400" smtClean="0">
                <a:solidFill>
                  <a:srgbClr val="00264C"/>
                </a:solidFill>
                <a:latin typeface="Garamond" pitchFamily="18" charset="0"/>
                <a:ea typeface="宋体" pitchFamily="2" charset="-122"/>
              </a:rPr>
              <a:pPr eaLnBrk="1" hangingPunct="1"/>
              <a:t>79</a:t>
            </a:fld>
            <a:endParaRPr lang="en-US" altLang="zh-CN" sz="1400" smtClean="0">
              <a:solidFill>
                <a:srgbClr val="00264C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-928688" y="331788"/>
            <a:ext cx="7772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>
                <a:solidFill>
                  <a:srgbClr val="333333"/>
                </a:solidFill>
                <a:ea typeface="宋体" pitchFamily="2" charset="-122"/>
              </a:rPr>
              <a:t>Digital Negative</a:t>
            </a:r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502522"/>
              </p:ext>
            </p:extLst>
          </p:nvPr>
        </p:nvGraphicFramePr>
        <p:xfrm>
          <a:off x="7527925" y="1939925"/>
          <a:ext cx="1238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8"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939925"/>
                        <a:ext cx="1238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6429375" y="3844925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8029575" y="3810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865505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x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 flipV="1">
            <a:off x="6400800" y="2168525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232525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0</a:t>
            </a:r>
          </a:p>
        </p:txBody>
      </p:sp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6429375" y="193992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6019800" y="20161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982" y="20012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, </a:t>
            </a:r>
          </a:p>
          <a:p>
            <a:r>
              <a:rPr lang="en-US" dirty="0"/>
              <a:t>input </a:t>
            </a:r>
            <a:r>
              <a:rPr lang="en-US" dirty="0" err="1" smtClean="0"/>
              <a:t>putih</a:t>
            </a:r>
            <a:r>
              <a:rPr lang="en-US" dirty="0" smtClean="0"/>
              <a:t> = output </a:t>
            </a:r>
            <a:r>
              <a:rPr lang="en-US" dirty="0" err="1"/>
              <a:t>hitam</a:t>
            </a:r>
            <a:endParaRPr lang="en-US" dirty="0"/>
          </a:p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endParaRPr lang="en-US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61100" y="150971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64C"/>
                </a:solidFill>
                <a:ea typeface="宋体" pitchFamily="2" charset="-122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56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Key Stages in Digital Image Processing:</a:t>
            </a:r>
            <a:br>
              <a:rPr lang="en-IE" sz="3600" smtClean="0"/>
            </a:br>
            <a:r>
              <a:rPr lang="en-IE" sz="3600" smtClean="0"/>
              <a:t>Image Restoration</a:t>
            </a:r>
            <a:endParaRPr lang="en-US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IE" sz="180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50863" y="401637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Acquisition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32063" y="1679575"/>
            <a:ext cx="169545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 dirty="0">
                <a:solidFill>
                  <a:srgbClr val="00264C"/>
                </a:solidFill>
              </a:rPr>
              <a:t>Image Restoration</a:t>
            </a:r>
            <a:endParaRPr lang="en-US" sz="1800" dirty="0">
              <a:solidFill>
                <a:srgbClr val="00264C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10138" y="16795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Morphological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77050" y="28924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Segmentation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877050" y="514032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Representation &amp; Description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50863" y="2892425"/>
            <a:ext cx="1695450" cy="83026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Enhancement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77050" y="4016375"/>
            <a:ext cx="1695450" cy="83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Object Recognition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55613" y="537210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IE" sz="1800">
                <a:solidFill>
                  <a:srgbClr val="00264C"/>
                </a:solidFill>
                <a:latin typeface="Arial" charset="0"/>
                <a:ea typeface="MS PGothic" pitchFamily="34" charset="-128"/>
              </a:rPr>
              <a:t>Problem Domain</a:t>
            </a:r>
            <a:endParaRPr lang="en-US" sz="1800">
              <a:solidFill>
                <a:srgbClr val="00264C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25612" name="AutoShape 12"/>
          <p:cNvCxnSpPr>
            <a:cxnSpLocks noChangeShapeType="1"/>
            <a:stCxn id="25611" idx="0"/>
            <a:endCxn id="25604" idx="2"/>
          </p:cNvCxnSpPr>
          <p:nvPr/>
        </p:nvCxnSpPr>
        <p:spPr bwMode="auto">
          <a:xfrm rot="-5400000">
            <a:off x="1135857" y="5109369"/>
            <a:ext cx="5254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AutoShape 13"/>
          <p:cNvCxnSpPr>
            <a:cxnSpLocks noChangeShapeType="1"/>
            <a:stCxn id="25604" idx="0"/>
            <a:endCxn id="25609" idx="2"/>
          </p:cNvCxnSpPr>
          <p:nvPr/>
        </p:nvCxnSpPr>
        <p:spPr bwMode="auto">
          <a:xfrm rot="-5400000">
            <a:off x="1251744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14"/>
          <p:cNvCxnSpPr>
            <a:cxnSpLocks noChangeShapeType="1"/>
            <a:stCxn id="25610" idx="2"/>
            <a:endCxn id="25608" idx="0"/>
          </p:cNvCxnSpPr>
          <p:nvPr/>
        </p:nvCxnSpPr>
        <p:spPr bwMode="auto">
          <a:xfrm rot="5400000">
            <a:off x="7577931" y="499348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15"/>
          <p:cNvCxnSpPr>
            <a:cxnSpLocks noChangeShapeType="1"/>
            <a:stCxn id="25607" idx="2"/>
            <a:endCxn id="25610" idx="0"/>
          </p:cNvCxnSpPr>
          <p:nvPr/>
        </p:nvCxnSpPr>
        <p:spPr bwMode="auto">
          <a:xfrm rot="5400000">
            <a:off x="7577931" y="3869532"/>
            <a:ext cx="293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16"/>
          <p:cNvCxnSpPr>
            <a:cxnSpLocks noChangeShapeType="1"/>
            <a:stCxn id="25606" idx="3"/>
            <a:endCxn id="25607" idx="0"/>
          </p:cNvCxnSpPr>
          <p:nvPr/>
        </p:nvCxnSpPr>
        <p:spPr bwMode="auto">
          <a:xfrm>
            <a:off x="6605588" y="2095500"/>
            <a:ext cx="1119187" cy="7969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AutoShape 17"/>
          <p:cNvCxnSpPr>
            <a:cxnSpLocks noChangeShapeType="1"/>
            <a:stCxn id="25605" idx="3"/>
            <a:endCxn id="25606" idx="1"/>
          </p:cNvCxnSpPr>
          <p:nvPr/>
        </p:nvCxnSpPr>
        <p:spPr bwMode="auto">
          <a:xfrm>
            <a:off x="4246563" y="2095500"/>
            <a:ext cx="6635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18"/>
          <p:cNvCxnSpPr>
            <a:cxnSpLocks noChangeShapeType="1"/>
            <a:stCxn id="25609" idx="0"/>
            <a:endCxn id="25605" idx="1"/>
          </p:cNvCxnSpPr>
          <p:nvPr/>
        </p:nvCxnSpPr>
        <p:spPr bwMode="auto">
          <a:xfrm rot="-5400000">
            <a:off x="1557338" y="1936750"/>
            <a:ext cx="796925" cy="11144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565400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Colour Image Processing</a:t>
            </a:r>
            <a:endParaRPr lang="en-US" sz="1800">
              <a:solidFill>
                <a:srgbClr val="00264C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4808538" y="5792788"/>
            <a:ext cx="1695450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1800">
                <a:solidFill>
                  <a:srgbClr val="00264C"/>
                </a:solidFill>
              </a:rPr>
              <a:t>Image Compression</a:t>
            </a:r>
            <a:endParaRPr lang="en-US" sz="1800">
              <a:solidFill>
                <a:srgbClr val="00264C"/>
              </a:solidFill>
            </a:endParaRPr>
          </a:p>
        </p:txBody>
      </p:sp>
      <p:pic>
        <p:nvPicPr>
          <p:cNvPr id="2562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2" t="50377" r="21088"/>
          <a:stretch>
            <a:fillRect/>
          </a:stretch>
        </p:blipFill>
        <p:spPr bwMode="auto">
          <a:xfrm>
            <a:off x="4321175" y="3765550"/>
            <a:ext cx="2427288" cy="184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6" b="50418"/>
          <a:stretch>
            <a:fillRect/>
          </a:stretch>
        </p:blipFill>
        <p:spPr bwMode="auto">
          <a:xfrm>
            <a:off x="2363788" y="2674938"/>
            <a:ext cx="2462212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23" name="Group 25"/>
          <p:cNvGrpSpPr>
            <a:grpSpLocks/>
          </p:cNvGrpSpPr>
          <p:nvPr/>
        </p:nvGrpSpPr>
        <p:grpSpPr bwMode="auto">
          <a:xfrm rot="-5400000">
            <a:off x="-2486025" y="4127500"/>
            <a:ext cx="5232400" cy="260350"/>
            <a:chOff x="2464" y="4162"/>
            <a:chExt cx="3296" cy="164"/>
          </a:xfrm>
        </p:grpSpPr>
        <p:pic>
          <p:nvPicPr>
            <p:cNvPr id="25624" name="Picture 26" descr="boo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4162"/>
              <a:ext cx="12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Rectangle 27"/>
            <p:cNvSpPr>
              <a:spLocks noChangeArrowheads="1"/>
            </p:cNvSpPr>
            <p:nvPr/>
          </p:nvSpPr>
          <p:spPr bwMode="auto">
            <a:xfrm>
              <a:off x="2588" y="4166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800">
                  <a:solidFill>
                    <a:srgbClr val="FFFFE9"/>
                  </a:solidFill>
                </a:rPr>
                <a:t>Images taken from Gonzalez &amp; Woods, Digital Image Processing (2002)</a:t>
              </a:r>
              <a:endParaRPr lang="en-US" sz="1800">
                <a:solidFill>
                  <a:srgbClr val="FFFFE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8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4A09E-6A3D-4099-8E59-40D6B82FD02A}" type="slidenum">
              <a:rPr lang="en-US" altLang="zh-CN" sz="1400" smtClean="0">
                <a:solidFill>
                  <a:srgbClr val="00264C"/>
                </a:solidFill>
                <a:latin typeface="Garamond" pitchFamily="18" charset="0"/>
                <a:ea typeface="宋体" pitchFamily="2" charset="-122"/>
              </a:rPr>
              <a:pPr eaLnBrk="1" hangingPunct="1"/>
              <a:t>80</a:t>
            </a:fld>
            <a:endParaRPr lang="en-US" altLang="zh-CN" sz="1400" smtClean="0">
              <a:solidFill>
                <a:srgbClr val="00264C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800100" y="190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>
                <a:solidFill>
                  <a:srgbClr val="333333"/>
                </a:solidFill>
                <a:ea typeface="宋体" pitchFamily="2" charset="-122"/>
              </a:rPr>
              <a:t>Contrast Stretching</a:t>
            </a:r>
            <a:endParaRPr lang="en-US" altLang="zh-CN" sz="2800">
              <a:solidFill>
                <a:srgbClr val="333333"/>
              </a:solidFill>
              <a:ea typeface="宋体" pitchFamily="2" charset="-122"/>
            </a:endParaRPr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1219200" y="1693863"/>
          <a:ext cx="426720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0" name="Equation" r:id="rId3" imgW="2057400" imgH="711200" progId="Equation.3">
                  <p:embed/>
                </p:oleObj>
              </mc:Choice>
              <mc:Fallback>
                <p:oleObj name="Equation" r:id="rId3" imgW="20574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3863"/>
                        <a:ext cx="4267200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895975" y="2989263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5895975" y="762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496175" y="29543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8121650" y="28019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x</a:t>
            </a:r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5867400" y="17700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5867400" y="2760663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V="1">
            <a:off x="6629400" y="2151063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6858000" y="1770063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7543800" y="17700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6934200" y="2227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6629400" y="27606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5867400" y="2227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5867400" y="27606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5699125" y="29543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0</a:t>
            </a:r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6461125" y="287813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6842125" y="28781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b</a:t>
            </a:r>
          </a:p>
        </p:txBody>
      </p:sp>
      <p:sp>
        <p:nvSpPr>
          <p:cNvPr id="20501" name="Text Box 20"/>
          <p:cNvSpPr txBox="1">
            <a:spLocks noChangeArrowheads="1"/>
          </p:cNvSpPr>
          <p:nvPr/>
        </p:nvSpPr>
        <p:spPr bwMode="auto">
          <a:xfrm>
            <a:off x="5486400" y="24209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y</a:t>
            </a:r>
            <a:r>
              <a:rPr lang="en-US" altLang="zh-CN" baseline="-25000">
                <a:solidFill>
                  <a:srgbClr val="00264C"/>
                </a:solidFill>
                <a:ea typeface="宋体" pitchFamily="2" charset="-122"/>
              </a:rPr>
              <a:t>a</a:t>
            </a:r>
            <a:endParaRPr lang="en-US" altLang="zh-CN">
              <a:solidFill>
                <a:srgbClr val="00264C"/>
              </a:solidFill>
              <a:ea typeface="宋体" pitchFamily="2" charset="-122"/>
            </a:endParaRPr>
          </a:p>
        </p:txBody>
      </p:sp>
      <p:sp>
        <p:nvSpPr>
          <p:cNvPr id="20502" name="Text Box 21"/>
          <p:cNvSpPr txBox="1">
            <a:spLocks noChangeArrowheads="1"/>
          </p:cNvSpPr>
          <p:nvPr/>
        </p:nvSpPr>
        <p:spPr bwMode="auto">
          <a:xfrm>
            <a:off x="5486400" y="19986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y</a:t>
            </a:r>
            <a:r>
              <a:rPr lang="en-US" altLang="zh-CN" baseline="-25000">
                <a:solidFill>
                  <a:srgbClr val="00264C"/>
                </a:solidFill>
                <a:ea typeface="宋体" pitchFamily="2" charset="-122"/>
              </a:rPr>
              <a:t>b</a:t>
            </a:r>
            <a:endParaRPr lang="en-US" altLang="zh-CN">
              <a:solidFill>
                <a:srgbClr val="00264C"/>
              </a:solidFill>
              <a:ea typeface="宋体" pitchFamily="2" charset="-122"/>
            </a:endParaRPr>
          </a:p>
        </p:txBody>
      </p:sp>
      <p:pic>
        <p:nvPicPr>
          <p:cNvPr id="2050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53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98603"/>
              </p:ext>
            </p:extLst>
          </p:nvPr>
        </p:nvGraphicFramePr>
        <p:xfrm>
          <a:off x="4114800" y="6096000"/>
          <a:ext cx="4038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1" name="Equation" r:id="rId7" imgW="3225800" imgH="228600" progId="Equation.3">
                  <p:embed/>
                </p:oleObj>
              </mc:Choice>
              <mc:Fallback>
                <p:oleObj name="Equation" r:id="rId7" imgW="322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096000"/>
                        <a:ext cx="40386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57150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616387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yang </a:t>
            </a:r>
            <a:r>
              <a:rPr lang="en-US" dirty="0" err="1"/>
              <a:t>terang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terang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yang </a:t>
            </a:r>
            <a:r>
              <a:rPr lang="en-US" dirty="0" err="1"/>
              <a:t>gelap</a:t>
            </a:r>
            <a:r>
              <a:rPr lang="en-US" dirty="0"/>
              <a:t>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gelap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736C5D-5337-4DAA-AC6B-8715805DF5FE}" type="slidenum">
              <a:rPr lang="en-US" altLang="zh-CN" sz="1400" smtClean="0">
                <a:solidFill>
                  <a:srgbClr val="00264C"/>
                </a:solidFill>
                <a:latin typeface="Garamond" pitchFamily="18" charset="0"/>
                <a:ea typeface="宋体" pitchFamily="2" charset="-122"/>
              </a:rPr>
              <a:pPr eaLnBrk="1" hangingPunct="1"/>
              <a:t>81</a:t>
            </a:fld>
            <a:endParaRPr lang="en-US" altLang="zh-CN" sz="1400" smtClean="0">
              <a:solidFill>
                <a:srgbClr val="00264C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-16764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>
                <a:solidFill>
                  <a:srgbClr val="333333"/>
                </a:solidFill>
                <a:ea typeface="宋体" pitchFamily="2" charset="-122"/>
              </a:rPr>
              <a:t>Clipping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1508125" y="1573213"/>
          <a:ext cx="368776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2" name="Equation" r:id="rId3" imgW="1778000" imgH="711200" progId="Equation.3">
                  <p:embed/>
                </p:oleObj>
              </mc:Choice>
              <mc:Fallback>
                <p:oleObj name="Equation" r:id="rId3" imgW="1778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1573213"/>
                        <a:ext cx="368776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6200775" y="3021013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V="1">
            <a:off x="6200775" y="111601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7800975" y="29860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8426450" y="2833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x</a:t>
            </a: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V="1">
            <a:off x="6172200" y="3021013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V="1">
            <a:off x="6934200" y="2182813"/>
            <a:ext cx="304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 flipV="1">
            <a:off x="7162800" y="225901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7848600" y="22590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7239000" y="22590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6172200" y="22590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6003925" y="29860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0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6765925" y="290988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7146925" y="2909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b</a:t>
            </a:r>
          </a:p>
        </p:txBody>
      </p:sp>
      <p:pic>
        <p:nvPicPr>
          <p:cNvPr id="215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78213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8213"/>
            <a:ext cx="253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24" name="Object 19"/>
          <p:cNvGraphicFramePr>
            <a:graphicFrameLocks noChangeAspect="1"/>
          </p:cNvGraphicFramePr>
          <p:nvPr/>
        </p:nvGraphicFramePr>
        <p:xfrm>
          <a:off x="5486400" y="6069013"/>
          <a:ext cx="16383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3" name="Equation" r:id="rId7" imgW="1307532" imgH="203112" progId="Equation.3">
                  <p:embed/>
                </p:oleObj>
              </mc:Choice>
              <mc:Fallback>
                <p:oleObj name="Equation" r:id="rId7" imgW="130753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069013"/>
                        <a:ext cx="163830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9ABE29-C61A-41E1-ADDD-5EDBC17497F0}" type="slidenum">
              <a:rPr lang="en-US" altLang="zh-CN" sz="1400" smtClean="0">
                <a:solidFill>
                  <a:srgbClr val="00264C"/>
                </a:solidFill>
                <a:latin typeface="Garamond" pitchFamily="18" charset="0"/>
                <a:ea typeface="宋体" pitchFamily="2" charset="-122"/>
              </a:rPr>
              <a:pPr eaLnBrk="1" hangingPunct="1"/>
              <a:t>82</a:t>
            </a:fld>
            <a:endParaRPr lang="en-US" altLang="zh-CN" sz="1400" smtClean="0">
              <a:solidFill>
                <a:srgbClr val="00264C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-533400" y="333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dirty="0">
                <a:solidFill>
                  <a:srgbClr val="333333"/>
                </a:solidFill>
                <a:ea typeface="宋体" pitchFamily="2" charset="-122"/>
              </a:rPr>
              <a:t>Range Compression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214563" y="1760538"/>
          <a:ext cx="21605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Equation" r:id="rId3" imgW="1040948" imgH="228501" progId="Equation.3">
                  <p:embed/>
                </p:oleObj>
              </mc:Choice>
              <mc:Fallback>
                <p:oleObj name="Equation" r:id="rId3" imgW="104094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1760538"/>
                        <a:ext cx="21605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5819775" y="2819400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7419975" y="27844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L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8045450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x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622925" y="278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64C"/>
                </a:solidFill>
                <a:ea typeface="宋体" pitchFamily="2" charset="-122"/>
              </a:rPr>
              <a:t>0</a:t>
            </a:r>
          </a:p>
        </p:txBody>
      </p:sp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40" y="3581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5819775" y="914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7036665" y="6080125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2000" i="1">
                <a:solidFill>
                  <a:srgbClr val="00264C"/>
                </a:solidFill>
                <a:ea typeface="宋体" pitchFamily="2" charset="-122"/>
              </a:rPr>
              <a:t>c=100</a:t>
            </a:r>
          </a:p>
        </p:txBody>
      </p:sp>
      <p:sp>
        <p:nvSpPr>
          <p:cNvPr id="22540" name="Freeform 11"/>
          <p:cNvSpPr>
            <a:spLocks/>
          </p:cNvSpPr>
          <p:nvPr/>
        </p:nvSpPr>
        <p:spPr bwMode="auto">
          <a:xfrm>
            <a:off x="5791200" y="1981200"/>
            <a:ext cx="1828800" cy="838200"/>
          </a:xfrm>
          <a:custGeom>
            <a:avLst/>
            <a:gdLst>
              <a:gd name="T0" fmla="*/ 0 w 1152"/>
              <a:gd name="T1" fmla="*/ 2147483647 h 528"/>
              <a:gd name="T2" fmla="*/ 2147483647 w 1152"/>
              <a:gd name="T3" fmla="*/ 2147483647 h 528"/>
              <a:gd name="T4" fmla="*/ 2147483647 w 1152"/>
              <a:gd name="T5" fmla="*/ 2147483647 h 528"/>
              <a:gd name="T6" fmla="*/ 2147483647 w 1152"/>
              <a:gd name="T7" fmla="*/ 0 h 528"/>
              <a:gd name="T8" fmla="*/ 2147483647 w 1152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28"/>
              <a:gd name="T17" fmla="*/ 1152 w 115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28">
                <a:moveTo>
                  <a:pt x="0" y="528"/>
                </a:moveTo>
                <a:lnTo>
                  <a:pt x="240" y="192"/>
                </a:lnTo>
                <a:lnTo>
                  <a:pt x="480" y="96"/>
                </a:lnTo>
                <a:lnTo>
                  <a:pt x="864" y="0"/>
                </a:lnTo>
                <a:lnTo>
                  <a:pt x="11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264C"/>
              </a:solidFill>
            </a:endParaRPr>
          </a:p>
        </p:txBody>
      </p:sp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629025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12" y="2971800"/>
            <a:ext cx="3321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image </a:t>
            </a:r>
            <a:r>
              <a:rPr lang="en-US" dirty="0"/>
              <a:t>yang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melampaui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kemampuan</a:t>
            </a:r>
            <a:r>
              <a:rPr lang="en-US" dirty="0">
                <a:solidFill>
                  <a:srgbClr val="FF0000"/>
                </a:solidFill>
              </a:rPr>
              <a:t> display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Solusinya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transformasi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pixel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yang </a:t>
            </a:r>
            <a:r>
              <a:rPr lang="en-US" dirty="0" err="1"/>
              <a:t>konstan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0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64C"/>
                </a:solidFill>
              </a:rPr>
              <a:t>Image </a:t>
            </a:r>
            <a:r>
              <a:rPr lang="en-IE" dirty="0" smtClean="0">
                <a:solidFill>
                  <a:srgbClr val="00264C"/>
                </a:solidFill>
              </a:rPr>
              <a:t>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reconstruction of </a:t>
            </a:r>
            <a:r>
              <a:rPr lang="en-US" dirty="0" smtClean="0"/>
              <a:t>image </a:t>
            </a:r>
            <a:endParaRPr lang="en-US" dirty="0"/>
          </a:p>
          <a:p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citra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 smtClean="0"/>
              <a:t>sudah</a:t>
            </a:r>
            <a:r>
              <a:rPr lang="en-US" dirty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noise</a:t>
            </a:r>
          </a:p>
          <a:p>
            <a:r>
              <a:rPr lang="en-US" i="1" dirty="0" smtClean="0"/>
              <a:t>image </a:t>
            </a:r>
            <a:r>
              <a:rPr lang="en-US" i="1" dirty="0"/>
              <a:t>restoration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fungsi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matematika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objektif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24258"/>
      </p:ext>
    </p:extLst>
  </p:cSld>
  <p:clrMapOvr>
    <a:masterClrMapping/>
  </p:clrMapOvr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734</TotalTime>
  <Words>1803</Words>
  <Application>Microsoft Office PowerPoint</Application>
  <PresentationFormat>On-screen Show (4:3)</PresentationFormat>
  <Paragraphs>454</Paragraphs>
  <Slides>82</Slides>
  <Notes>16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8" baseType="lpstr">
      <vt:lpstr>Arial Unicode MS</vt:lpstr>
      <vt:lpstr>MS PGothic</vt:lpstr>
      <vt:lpstr>宋体</vt:lpstr>
      <vt:lpstr>Angsana New</vt:lpstr>
      <vt:lpstr>Arial</vt:lpstr>
      <vt:lpstr>Calibri</vt:lpstr>
      <vt:lpstr>Garamond</vt:lpstr>
      <vt:lpstr>Helvetica</vt:lpstr>
      <vt:lpstr>Symbol</vt:lpstr>
      <vt:lpstr>Times New Roman</vt:lpstr>
      <vt:lpstr>Wingdings</vt:lpstr>
      <vt:lpstr>Ricepaper</vt:lpstr>
      <vt:lpstr>1_Ricepaper</vt:lpstr>
      <vt:lpstr>2_Ricepaper</vt:lpstr>
      <vt:lpstr>Clip</vt:lpstr>
      <vt:lpstr>Equation</vt:lpstr>
      <vt:lpstr>Key Stages in  Digital Image Processing</vt:lpstr>
      <vt:lpstr>Key Stages in Digital Image Processing</vt:lpstr>
      <vt:lpstr>Key Stages in Digital Image Processing: Image Aquisition</vt:lpstr>
      <vt:lpstr>Image Acquisition </vt:lpstr>
      <vt:lpstr>Image Acquisition </vt:lpstr>
      <vt:lpstr>Key Stages in Digital Image Processing: Image Enhancement</vt:lpstr>
      <vt:lpstr>Image Enhancement</vt:lpstr>
      <vt:lpstr>Key Stages in Digital Image Processing: Image Restoration</vt:lpstr>
      <vt:lpstr>Image Restoration</vt:lpstr>
      <vt:lpstr>Key Stages in Digital Image Processing: Morphological Processing</vt:lpstr>
      <vt:lpstr>Morphological Processing</vt:lpstr>
      <vt:lpstr>Key Stages in Digital Image Processing: Segmentation</vt:lpstr>
      <vt:lpstr>Segmentation</vt:lpstr>
      <vt:lpstr>Key Stages in Digital Image Processing: Object Recognition</vt:lpstr>
      <vt:lpstr>Object Recognition</vt:lpstr>
      <vt:lpstr>Key Stages in Digital Image Processing: Representation &amp; Description</vt:lpstr>
      <vt:lpstr>Representation &amp; Description</vt:lpstr>
      <vt:lpstr>Key Stages in Digital Image Processing: Image Compression</vt:lpstr>
      <vt:lpstr>Image Compression</vt:lpstr>
      <vt:lpstr>Key Stages in Digital Image Processing: Colour Image Processing</vt:lpstr>
      <vt:lpstr>Colour Image Processing</vt:lpstr>
      <vt:lpstr>Applications and Research Topics </vt:lpstr>
      <vt:lpstr>Document Handling</vt:lpstr>
      <vt:lpstr>Signature Verification</vt:lpstr>
      <vt:lpstr>Biometrics</vt:lpstr>
      <vt:lpstr>Fingerprint Verification / Identification</vt:lpstr>
      <vt:lpstr>Fingerprint Identification Research at UNR</vt:lpstr>
      <vt:lpstr>Object Recognition</vt:lpstr>
      <vt:lpstr>Object Recognition Research</vt:lpstr>
      <vt:lpstr>Indexing into Databases</vt:lpstr>
      <vt:lpstr>Indexing into Databases (cont’d)</vt:lpstr>
      <vt:lpstr>Target Recognition</vt:lpstr>
      <vt:lpstr>Interpretation of Aerial Photography</vt:lpstr>
      <vt:lpstr>Autonomous Vehicles</vt:lpstr>
      <vt:lpstr>Traffic Monitoring</vt:lpstr>
      <vt:lpstr>Face Detection</vt:lpstr>
      <vt:lpstr>Face Recognition</vt:lpstr>
      <vt:lpstr>Face Detection/Recognition Research at UNR</vt:lpstr>
      <vt:lpstr>Facial Expression Recognition</vt:lpstr>
      <vt:lpstr>Face Tracking</vt:lpstr>
      <vt:lpstr>Face Tracking (cont’d)</vt:lpstr>
      <vt:lpstr>Hand Gesture Recognition</vt:lpstr>
      <vt:lpstr>Human Activity Recognition</vt:lpstr>
      <vt:lpstr>Medical Applications</vt:lpstr>
      <vt:lpstr>Morphing</vt:lpstr>
      <vt:lpstr>Inserting Artificial Objects into a Scene</vt:lpstr>
      <vt:lpstr>Introduction to Image Processing</vt:lpstr>
      <vt:lpstr>Image Representation</vt:lpstr>
      <vt:lpstr>Images are Ubiquitous</vt:lpstr>
      <vt:lpstr>Image Formation</vt:lpstr>
      <vt:lpstr>Sampling and Quantization</vt:lpstr>
      <vt:lpstr>Sampling and Quantization</vt:lpstr>
      <vt:lpstr>Image as Array of Pixels</vt:lpstr>
      <vt:lpstr>Pixels as samples</vt:lpstr>
      <vt:lpstr>What is an image? The bitmap representation</vt:lpstr>
      <vt:lpstr>What is an image? The bitmap representation</vt:lpstr>
      <vt:lpstr>What is an image? The vector representation</vt:lpstr>
      <vt:lpstr>Comparison between  Bitmap Representation and Vector Representation</vt:lpstr>
      <vt:lpstr>Image as a Function</vt:lpstr>
      <vt:lpstr>Image as a function</vt:lpstr>
      <vt:lpstr>Properties of Images</vt:lpstr>
      <vt:lpstr>Common image file formats</vt:lpstr>
      <vt:lpstr>Point Processing</vt:lpstr>
      <vt:lpstr>Basic Image Processing Operations</vt:lpstr>
      <vt:lpstr>Schema of Image Processing</vt:lpstr>
      <vt:lpstr>PowerPoint Presentation</vt:lpstr>
      <vt:lpstr>Point Operations</vt:lpstr>
      <vt:lpstr>Arithmetic Operations (cont)</vt:lpstr>
      <vt:lpstr>Arithmetic Operations (cont)</vt:lpstr>
      <vt:lpstr>Arithmetic Operations (cont)</vt:lpstr>
      <vt:lpstr>Addition &amp; Subtraction</vt:lpstr>
      <vt:lpstr>Ex: Addition &amp; Subtraction</vt:lpstr>
      <vt:lpstr>Multiplication &amp; Division</vt:lpstr>
      <vt:lpstr>Ex: Multiplication &amp; Division</vt:lpstr>
      <vt:lpstr>Comparison: Addition VS Multiplication</vt:lpstr>
      <vt:lpstr>Comparison: Subtraction VS Division</vt:lpstr>
      <vt:lpstr>Complement</vt:lpstr>
      <vt:lpstr>Ex: Complement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Basics</dc:title>
  <dc:creator>Don Fussell</dc:creator>
  <cp:lastModifiedBy>FAIRUZ AZMI</cp:lastModifiedBy>
  <cp:revision>87</cp:revision>
  <dcterms:created xsi:type="dcterms:W3CDTF">2005-01-26T16:46:36Z</dcterms:created>
  <dcterms:modified xsi:type="dcterms:W3CDTF">2016-09-09T01:59:29Z</dcterms:modified>
</cp:coreProperties>
</file>