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316" r:id="rId3"/>
    <p:sldId id="317" r:id="rId4"/>
    <p:sldId id="318" r:id="rId5"/>
    <p:sldId id="319" r:id="rId6"/>
    <p:sldId id="320" r:id="rId7"/>
    <p:sldId id="321" r:id="rId8"/>
    <p:sldId id="322" r:id="rId9"/>
    <p:sldId id="256" r:id="rId10"/>
    <p:sldId id="258" r:id="rId11"/>
    <p:sldId id="332" r:id="rId12"/>
    <p:sldId id="263" r:id="rId13"/>
    <p:sldId id="264" r:id="rId14"/>
    <p:sldId id="328" r:id="rId15"/>
    <p:sldId id="327" r:id="rId16"/>
    <p:sldId id="329" r:id="rId17"/>
    <p:sldId id="267" r:id="rId18"/>
    <p:sldId id="268" r:id="rId19"/>
    <p:sldId id="266" r:id="rId20"/>
    <p:sldId id="330" r:id="rId21"/>
    <p:sldId id="331" r:id="rId22"/>
    <p:sldId id="260" r:id="rId23"/>
    <p:sldId id="269" r:id="rId24"/>
    <p:sldId id="333" r:id="rId25"/>
    <p:sldId id="261" r:id="rId26"/>
    <p:sldId id="270" r:id="rId27"/>
    <p:sldId id="271" r:id="rId28"/>
    <p:sldId id="272" r:id="rId29"/>
    <p:sldId id="273" r:id="rId30"/>
    <p:sldId id="274" r:id="rId31"/>
    <p:sldId id="262" r:id="rId32"/>
    <p:sldId id="334" r:id="rId33"/>
    <p:sldId id="335" r:id="rId34"/>
    <p:sldId id="336" r:id="rId35"/>
    <p:sldId id="280" r:id="rId36"/>
    <p:sldId id="275" r:id="rId37"/>
    <p:sldId id="276" r:id="rId38"/>
    <p:sldId id="277" r:id="rId39"/>
    <p:sldId id="278" r:id="rId40"/>
    <p:sldId id="281" r:id="rId41"/>
    <p:sldId id="283" r:id="rId42"/>
    <p:sldId id="284" r:id="rId43"/>
    <p:sldId id="285" r:id="rId44"/>
    <p:sldId id="286" r:id="rId45"/>
    <p:sldId id="287" r:id="rId46"/>
    <p:sldId id="288" r:id="rId47"/>
    <p:sldId id="290" r:id="rId48"/>
    <p:sldId id="291" r:id="rId49"/>
    <p:sldId id="292" r:id="rId50"/>
    <p:sldId id="293" r:id="rId51"/>
    <p:sldId id="294" r:id="rId52"/>
    <p:sldId id="296" r:id="rId53"/>
    <p:sldId id="297" r:id="rId54"/>
    <p:sldId id="301" r:id="rId55"/>
    <p:sldId id="326" r:id="rId56"/>
    <p:sldId id="314" r:id="rId57"/>
  </p:sldIdLst>
  <p:sldSz cx="9144000" cy="6858000" type="screen4x3"/>
  <p:notesSz cx="6846888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077" cy="469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75757" y="0"/>
            <a:ext cx="2971077" cy="469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926199"/>
            <a:ext cx="2971077" cy="469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75757" y="8926199"/>
            <a:ext cx="2971077" cy="469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8603F4-0F16-4DEC-8110-113F0794A645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933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47200" cy="9395999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684355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5997238" y="0"/>
            <a:ext cx="847795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72801" y="704883"/>
            <a:ext cx="4699083" cy="352475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10797" y="4464000"/>
            <a:ext cx="2654283" cy="12243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9124559"/>
            <a:ext cx="641515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EA0051D-066C-4F2D-9062-8736F15224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2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en-US" sz="1200" b="0" i="0" u="none" strike="noStrike" kern="0" cap="none" spc="0" baseline="0">
        <a:solidFill>
          <a:srgbClr val="000000"/>
        </a:solidFill>
        <a:uFillTx/>
        <a:latin typeface="Arial" pitchFamily="34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982664-D3FF-4EF7-88C3-9F9A7F9107F4}" type="slidenum">
              <a:rPr lang="en-US" sz="12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5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116F8F-9DF4-4702-BA9A-F3DFAFDCAB3F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A1633-15F4-4416-96BC-F03B78BD1E17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A1633-15F4-4416-96BC-F03B78BD1E17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7A1633-15F4-4416-96BC-F03B78BD1E17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90A1D5-705F-4CC6-9784-7362530D7988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8FB7A-27B6-4224-B63B-F54E14E97755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66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50135B-9CA0-42A6-9FAA-B657F1E54F39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50135B-9CA0-42A6-9FAA-B657F1E54F39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6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EAD350-5155-42A5-812C-813EA444ED80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7E63C4-13AC-4F79-B5EC-EADE97D512BB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8FB7A-27B6-4224-B63B-F54E14E97755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9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8C9D9E-0FFA-473D-AA4D-9F77A026EBC3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1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3A9F05-D529-4BE2-9799-40649F84D2AB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073158" y="704883"/>
            <a:ext cx="4699083" cy="3524399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2247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1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8FB7A-27B6-4224-B63B-F54E14E97755}" type="slidenum">
              <a:rPr lang="en-US" sz="12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n-US" sz="12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48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4D2F63-3EB5-4FE7-A973-7111539AACD0}" type="slidenum">
              <a:t>30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4D2F63-3EB5-4FE7-A973-7111539AACD0}" type="slidenum">
              <a:t>31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3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4D2F63-3EB5-4FE7-A973-7111539AACD0}" type="slidenum">
              <a:t>32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4D2F63-3EB5-4FE7-A973-7111539AACD0}" type="slidenum">
              <a:t>33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3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8FB7A-27B6-4224-B63B-F54E14E97755}" type="slidenum">
              <a:rPr lang="en-US" sz="12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en-US" sz="12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63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9E1BDF-54ED-4DEF-84DE-AC9D67D14F8B}" type="slidenum">
              <a:t>35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B5848F-6740-4AAC-90E9-DB0202249EAD}" type="slidenum">
              <a:t>36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9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5AED-C946-488C-90DB-00038D411A84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9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4C7F53-2A05-4722-8D5A-9EC32B67FB0A}" type="slidenum">
              <a:t>37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13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15A07F-C5E4-4774-BCF7-C056B7B2AAF3}" type="slidenum">
              <a:t>38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2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6B7FB1-5D71-4281-823B-13EDB5B5233C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39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84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DA250E-9A20-4024-BDBD-3823898033AE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40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4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B975A4-E3D4-4E39-97C2-8B6C7FCB953B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41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4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92A9E6-3258-434F-9258-246D57F2121D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42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9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8C7A4C-0973-463F-AEEE-8F6CB11982E4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43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5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E45439-E564-4388-BA8E-D48B46DE88B4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1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6A32FF-4F21-4714-B629-F6F21FAF65DB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45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63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C1620F-BE95-483A-8B30-6D451B464D1E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BC5AED-C946-488C-90DB-00038D411A84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2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03A47A-D722-4B98-BC78-515BC7CF554D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47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8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E41C72-6BF6-4B48-92ED-317635A5A1EA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48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5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8FDB0D-ED72-4079-8D02-06155498B65A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49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8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982664-D3FF-4EF7-88C3-9F9A7F9107F4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50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77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394254-9F7A-4707-A9D5-6801C58A9604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51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09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DA27B2-13C6-4993-B32C-1116B91565A9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52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3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B77567-D3F4-4C11-8923-E571557FCAF9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53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8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BD18BA-064B-4F7E-8B15-A54C194993F3}" type="slidenum">
              <a:rPr lang="en-US" sz="1200" kern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54</a:t>
            </a:fld>
            <a:endParaRPr lang="en-US" sz="12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48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982664-D3FF-4EF7-88C3-9F9A7F9107F4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55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3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8FB7A-27B6-4224-B63B-F54E14E97755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3422516" y="2465277"/>
            <a:ext cx="0" cy="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31B8BC-58C6-421F-B009-3D4E29CCF536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48" y="704846"/>
            <a:ext cx="4699001" cy="352425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31B8BC-58C6-421F-B009-3D4E29CCF536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31B8BC-58C6-421F-B009-3D4E29CCF536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3150" y="704850"/>
            <a:ext cx="4699000" cy="35242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13435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9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/>
          <p:nvPr/>
        </p:nvSpPr>
        <p:spPr>
          <a:xfrm>
            <a:off x="6492596" y="9124559"/>
            <a:ext cx="352437" cy="27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87837" tIns="43918" rIns="87837" bIns="43918" anchor="b" anchorCtr="0" compatLnSpc="1"/>
          <a:lstStyle/>
          <a:p>
            <a:pPr algn="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8FA1F9-0F2F-4C3B-8A5D-31F97434A661}" type="slidenum">
              <a:rPr lang="en-US" sz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pPr algn="r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073158" y="704883"/>
            <a:ext cx="4699083" cy="3524399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lIns="0" tIns="0" rIns="0" bIns="0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0797" y="4464000"/>
            <a:ext cx="2654283" cy="122471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904996"/>
            <a:ext cx="7543800" cy="2593979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3" cy="1066803"/>
          </a:xfrm>
        </p:spPr>
        <p:txBody>
          <a:bodyPr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CF603B-C1BB-421B-B552-F3AF474C91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B0807-478A-4CAF-831F-81B26CD799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752603" cy="5851529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ECA45-AE1A-4455-92D4-713AFEC240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904996"/>
            <a:ext cx="7543800" cy="2593979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3" cy="1066803"/>
          </a:xfrm>
        </p:spPr>
        <p:txBody>
          <a:bodyPr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45DE89F-8B13-4A69-8E39-4DA0F11084F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1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E3AF276-36FC-4F3B-BE03-E7E9DABA355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1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5486400"/>
            <a:ext cx="7659691" cy="1168402"/>
          </a:xfrm>
        </p:spPr>
        <p:txBody>
          <a:bodyPr anchor="t"/>
          <a:lstStyle>
            <a:lvl1pPr>
              <a:defRPr sz="36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3852860"/>
            <a:ext cx="6135688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1251971-142F-463F-AAC3-508F3AD5AA0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0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36192"/>
            <a:ext cx="3657600" cy="459028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19596" y="1536192"/>
            <a:ext cx="3657600" cy="459028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9A9E128-618C-495E-A8AD-C711AF602EC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9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46464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419596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46464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419596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F43F606-059A-4F62-9172-442D2EF088D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02017AF-AB43-4B5F-B734-B68665AFA2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4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EA0D08B-5209-45A3-826B-2CB164B6A1B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1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4796" y="5495543"/>
            <a:ext cx="7772400" cy="594360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304796" y="6096003"/>
            <a:ext cx="7772400" cy="6096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BDC4051-FA2F-48C2-9405-60396DF576E0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304796" y="381003"/>
            <a:ext cx="7772400" cy="4942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3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1A995-2C3A-40FA-A613-D1082E2DEC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01752" y="6096003"/>
            <a:ext cx="7772400" cy="6126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2213F27-8E17-4AC8-90B5-CCE01C5EB7CC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BEA56FA-4C15-478E-8342-AFCFC6D10A0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2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752603" cy="5851529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6A0170D-0D82-4FAA-8270-90B3923749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7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5486400"/>
            <a:ext cx="7659691" cy="1168402"/>
          </a:xfrm>
        </p:spPr>
        <p:txBody>
          <a:bodyPr anchor="t"/>
          <a:lstStyle>
            <a:lvl1pPr>
              <a:defRPr sz="36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3852860"/>
            <a:ext cx="6135688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757D6D-5359-48D3-A0E0-B637DD6002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19596" y="1536192"/>
            <a:ext cx="3657600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D0AFF-74B2-4E0D-A091-26ADBB0C40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419596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419596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28F8C0-375D-42EC-ABB7-BDD1185E8E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463A32-AF35-4084-80C4-6AB591278C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E78578-3446-4A2C-A989-2A1340816B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4796" y="5495544"/>
            <a:ext cx="7772400" cy="594360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304796" y="6096003"/>
            <a:ext cx="7772400" cy="6096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6EC56-5163-4E32-954C-C78E3DA8B178}" type="slidenum">
              <a:t>‹#›</a:t>
            </a:fld>
            <a:endParaRPr lang="en-US"/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304796" y="381003"/>
            <a:ext cx="7772400" cy="4942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01752" y="6096003"/>
            <a:ext cx="7772400" cy="6126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A264D7-26AA-4E5D-AC14-6670419C3117}" type="slidenum">
              <a:t>‹#›</a:t>
            </a:fld>
            <a:endParaRPr lang="en-US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path path="circle">
            <a:fillToRect l="20000" t="50000" r="8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619996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6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eorgia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1790" y="5648962"/>
            <a:ext cx="548640" cy="396236"/>
          </a:xfrm>
          <a:prstGeom prst="rect">
            <a:avLst/>
          </a:prstGeom>
          <a:noFill/>
          <a:ln w="19046">
            <a:solidFill>
              <a:srgbClr val="FFFFFF"/>
            </a:solidFill>
            <a:prstDash val="solid"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Georgia"/>
              </a:defRPr>
            </a:lvl1pPr>
          </a:lstStyle>
          <a:p>
            <a:pPr lvl="0"/>
            <a:fld id="{11134BAA-9E81-4921-9CB1-D1CF3EC424C4}" type="slidenum"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7586909" y="4048757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2F2B20"/>
                </a:solidFill>
                <a:uFillTx/>
                <a:latin typeface="Georgia"/>
              </a:defRPr>
            </a:lvl1pPr>
          </a:lstStyle>
          <a:p>
            <a:pPr lvl="1"/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7551348" y="1645915"/>
            <a:ext cx="24384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FDCB7"/>
                </a:solidFill>
                <a:uFillTx/>
                <a:latin typeface="Georgia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600" b="0" i="0" u="none" strike="noStrike" kern="1200" cap="none" spc="-100" baseline="0">
          <a:solidFill>
            <a:srgbClr val="675E47"/>
          </a:solidFill>
          <a:uFillTx/>
          <a:latin typeface="Georgi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9A57C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2F2B20"/>
          </a:solidFill>
          <a:uFillTx/>
          <a:latin typeface="Georgia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CBEBD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2F2B20"/>
          </a:solidFill>
          <a:uFillTx/>
          <a:latin typeface="Georgia"/>
        </a:defRPr>
      </a:lvl2pPr>
      <a:lvl3pPr marL="100584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2CB6C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2F2B20"/>
          </a:solidFill>
          <a:uFillTx/>
          <a:latin typeface="Georgia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5A39D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2F2B20"/>
          </a:solidFill>
          <a:uFillTx/>
          <a:latin typeface="Georgia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C89F5D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2F2B20"/>
          </a:solidFill>
          <a:uFillTx/>
          <a:latin typeface="Georgia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path path="circle">
            <a:fillToRect l="20000" t="50000" r="8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619996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6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2DA2B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1790" y="5648962"/>
            <a:ext cx="548640" cy="396236"/>
          </a:xfrm>
          <a:prstGeom prst="rect">
            <a:avLst/>
          </a:prstGeom>
          <a:noFill/>
          <a:ln w="19046">
            <a:solidFill>
              <a:srgbClr val="FFFFFF"/>
            </a:solidFill>
            <a:prstDash val="solid"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ndara"/>
              </a:defRPr>
            </a:lvl1pPr>
          </a:lstStyle>
          <a:p>
            <a:fld id="{C978A5C1-2155-4997-ADFE-A8551031ECC4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7586909" y="4048757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defRPr>
            </a:lvl1pPr>
          </a:lstStyle>
          <a:p>
            <a:pPr lv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7551348" y="1645915"/>
            <a:ext cx="24384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DEF5FA"/>
                </a:solidFill>
                <a:uFillTx/>
                <a:latin typeface="Candara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95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600" b="0" i="0" u="none" strike="noStrike" kern="1200" cap="none" spc="-100" baseline="0">
          <a:solidFill>
            <a:srgbClr val="464646"/>
          </a:solidFill>
          <a:uFillTx/>
          <a:latin typeface="Candar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DA2BF"/>
        </a:buClr>
        <a:buSzPct val="100000"/>
        <a:buFont typeface="Arial" pitchFamily="34"/>
        <a:buChar char="•"/>
        <a:tabLst/>
        <a:defRPr lang="en-US" sz="2200" b="0" i="0" u="none" strike="noStrike" kern="1200" cap="none" spc="0" baseline="0">
          <a:solidFill>
            <a:srgbClr val="000000"/>
          </a:solidFill>
          <a:uFillTx/>
          <a:latin typeface="Candara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DA1F28"/>
        </a:buClr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ndara"/>
        </a:defRPr>
      </a:lvl2pPr>
      <a:lvl3pPr marL="100584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EB641B"/>
        </a:buClr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ndara"/>
        </a:defRPr>
      </a:lvl3pPr>
      <a:lvl4pPr marL="1280159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39639D"/>
        </a:buClr>
        <a:buSzPct val="10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000000"/>
          </a:solidFill>
          <a:uFillTx/>
          <a:latin typeface="Candara"/>
        </a:defRPr>
      </a:lvl4pPr>
      <a:lvl5pPr marL="1554479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474B78"/>
        </a:buClr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andar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rigalajantan.files.wordpress.com/2011/03/untitled4.jpg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09603" y="2457030"/>
            <a:ext cx="8534396" cy="800938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lIns="92162" tIns="46076" rIns="92162" bIns="46076">
            <a:spAutoFit/>
          </a:bodyPr>
          <a:lstStyle/>
          <a:p>
            <a:pPr lvl="0"/>
            <a:r>
              <a:rPr lang="en-US" dirty="0" err="1" smtClean="0"/>
              <a:t>Aplikasi</a:t>
            </a:r>
            <a:r>
              <a:rPr lang="en-US" dirty="0" smtClean="0"/>
              <a:t> Signal Processing</a:t>
            </a:r>
          </a:p>
        </p:txBody>
      </p:sp>
    </p:spTree>
    <p:extLst>
      <p:ext uri="{BB962C8B-B14F-4D97-AF65-F5344CB8AC3E}">
        <p14:creationId xmlns:p14="http://schemas.microsoft.com/office/powerpoint/2010/main" val="24329445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Tahap-Tahap ADC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81200"/>
            <a:ext cx="80772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40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1790424"/>
            <a:ext cx="5334000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wrap="square" lIns="92162" tIns="46076" rIns="92162" bIns="46076">
            <a:spAutoFit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Sampling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38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39842" y="2927515"/>
            <a:ext cx="3428643" cy="105371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3122" y="2478600"/>
                <a:ext cx="3138476" cy="424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𝑛𝑇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=1,2,3,…</m:t>
                      </m:r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122" y="2478600"/>
                <a:ext cx="3138476" cy="424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9202" y="1600200"/>
                <a:ext cx="1139763" cy="899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𝐹𝑠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202" y="1600200"/>
                <a:ext cx="1139763" cy="8992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15801" y="5257800"/>
            <a:ext cx="3241081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Fs = Frekuensi Sampling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T = Perioda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1401" y="3657600"/>
                <a:ext cx="849239" cy="482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01" y="3657600"/>
                <a:ext cx="849239" cy="482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4801" y="3380756"/>
                <a:ext cx="3050282" cy="914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∣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𝑛𝑇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801" y="3380756"/>
                <a:ext cx="3050282" cy="9147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8599" y="4163400"/>
            <a:ext cx="2067476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 Analog</a:t>
            </a: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Waktu Kontinu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0956" y="4163756"/>
            <a:ext cx="1916637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Waktu Diskrit</a:t>
            </a:r>
          </a:p>
        </p:txBody>
      </p:sp>
    </p:spTree>
    <p:extLst>
      <p:ext uri="{BB962C8B-B14F-4D97-AF65-F5344CB8AC3E}">
        <p14:creationId xmlns:p14="http://schemas.microsoft.com/office/powerpoint/2010/main" val="42420716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</a:t>
            </a:r>
          </a:p>
        </p:txBody>
      </p:sp>
      <p:pic>
        <p:nvPicPr>
          <p:cNvPr id="1028" name="Picture 4" descr="Image result for sampling continuous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044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51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74345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Sampling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bisa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dibayangkan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berapa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</a:rPr>
              <a:t> data yang </a:t>
            </a:r>
            <a:r>
              <a:rPr lang="en-US" dirty="0" err="1">
                <a:latin typeface="Arial" panose="020B0604020202020204" pitchFamily="34" charset="0"/>
              </a:rPr>
              <a:t>tersimpan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r>
              <a:rPr lang="en-US" dirty="0" err="1">
                <a:latin typeface="Arial" panose="020B0604020202020204" pitchFamily="34" charset="0"/>
              </a:rPr>
              <a:t>masih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bersifat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kontinu</a:t>
            </a:r>
            <a:r>
              <a:rPr lang="en-US" dirty="0">
                <a:latin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</a:rPr>
              <a:t> t=0 </a:t>
            </a:r>
            <a:r>
              <a:rPr lang="en-US" dirty="0" err="1">
                <a:latin typeface="Arial" panose="020B0604020202020204" pitchFamily="34" charset="0"/>
              </a:rPr>
              <a:t>detik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hingga</a:t>
            </a:r>
            <a:r>
              <a:rPr lang="en-US" dirty="0">
                <a:latin typeface="Arial" panose="020B0604020202020204" pitchFamily="34" charset="0"/>
              </a:rPr>
              <a:t> t=1 </a:t>
            </a:r>
            <a:r>
              <a:rPr lang="en-US" dirty="0" err="1">
                <a:latin typeface="Arial" panose="020B0604020202020204" pitchFamily="34" charset="0"/>
              </a:rPr>
              <a:t>detik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bisa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berjumlah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tak</a:t>
            </a:r>
            <a:r>
              <a:rPr lang="en-US" dirty="0" smtClean="0">
                <a:latin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</a:rPr>
              <a:t>hingga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menjadi</a:t>
            </a:r>
            <a:r>
              <a:rPr lang="en-US" dirty="0" smtClean="0">
                <a:latin typeface="Arial" panose="020B0604020202020204" pitchFamily="34" charset="0"/>
              </a:rPr>
              <a:t> data - data </a:t>
            </a:r>
            <a:r>
              <a:rPr lang="en-US" dirty="0" err="1" smtClean="0">
                <a:latin typeface="Arial" panose="020B0604020202020204" pitchFamily="34" charset="0"/>
              </a:rPr>
              <a:t>diskrit</a:t>
            </a:r>
            <a:r>
              <a:rPr lang="en-US" dirty="0" smtClean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hanya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</a:rPr>
              <a:t> t </a:t>
            </a:r>
            <a:r>
              <a:rPr lang="en-US" dirty="0" err="1">
                <a:latin typeface="Arial" panose="020B0604020202020204" pitchFamily="34" charset="0"/>
              </a:rPr>
              <a:t>tertentu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saja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misalnya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periode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sampling T=0.5 </a:t>
            </a:r>
            <a:r>
              <a:rPr lang="en-US" dirty="0" err="1" smtClean="0">
                <a:latin typeface="Arial" panose="020B0604020202020204" pitchFamily="34" charset="0"/>
              </a:rPr>
              <a:t>detik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akan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frekuensi</a:t>
            </a:r>
            <a:r>
              <a:rPr lang="en-US" dirty="0" smtClean="0">
                <a:latin typeface="Arial" panose="020B0604020202020204" pitchFamily="34" charset="0"/>
              </a:rPr>
              <a:t> sampling fs=2 </a:t>
            </a:r>
            <a:r>
              <a:rPr lang="en-US" dirty="0">
                <a:latin typeface="Arial" panose="020B0604020202020204" pitchFamily="34" charset="0"/>
              </a:rPr>
              <a:t>Hz 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Artinya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Ada 2 </a:t>
            </a:r>
            <a:r>
              <a:rPr lang="en-US" dirty="0">
                <a:latin typeface="Arial" panose="020B0604020202020204" pitchFamily="34" charset="0"/>
              </a:rPr>
              <a:t>data </a:t>
            </a:r>
            <a:r>
              <a:rPr lang="en-US" dirty="0" err="1">
                <a:latin typeface="Arial" panose="020B0604020202020204" pitchFamily="34" charset="0"/>
              </a:rPr>
              <a:t>tiap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detik</a:t>
            </a:r>
            <a:r>
              <a:rPr lang="en-US" dirty="0">
                <a:latin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sehingga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</a:rPr>
              <a:t>menit</a:t>
            </a:r>
            <a:r>
              <a:rPr lang="en-US" dirty="0">
                <a:latin typeface="Arial" panose="020B0604020202020204" pitchFamily="34" charset="0"/>
              </a:rPr>
              <a:t> = 60 x 2 </a:t>
            </a:r>
            <a:r>
              <a:rPr lang="en-US" dirty="0" smtClean="0">
                <a:latin typeface="Arial" panose="020B0604020202020204" pitchFamily="34" charset="0"/>
              </a:rPr>
              <a:t>data </a:t>
            </a:r>
            <a:r>
              <a:rPr lang="en-US" dirty="0">
                <a:latin typeface="Arial" panose="020B0604020202020204" pitchFamily="34" charset="0"/>
              </a:rPr>
              <a:t>= 120 data/</a:t>
            </a:r>
            <a:r>
              <a:rPr lang="en-US" dirty="0" err="1">
                <a:latin typeface="Arial" panose="020B0604020202020204" pitchFamily="34" charset="0"/>
              </a:rPr>
              <a:t>menit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</a:t>
            </a:r>
          </a:p>
        </p:txBody>
      </p:sp>
      <p:pic>
        <p:nvPicPr>
          <p:cNvPr id="2050" name="Picture 2" descr="Image result for sampling continuous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1" y="1524000"/>
            <a:ext cx="6200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770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 wrap="none" lIns="92162" tIns="46076" rIns="92162" bIns="46076">
            <a:spAutoFit/>
          </a:bodyPr>
          <a:lstStyle/>
          <a:p>
            <a:pPr lvl="0"/>
            <a:r>
              <a:rPr lang="en-US"/>
              <a:t>Teorema Sampling</a:t>
            </a:r>
          </a:p>
        </p:txBody>
      </p:sp>
      <p:sp>
        <p:nvSpPr>
          <p:cNvPr id="3" name="Freeform 2"/>
          <p:cNvSpPr/>
          <p:nvPr/>
        </p:nvSpPr>
        <p:spPr>
          <a:xfrm>
            <a:off x="759601" y="1371600"/>
            <a:ext cx="7818842" cy="11689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rekonstruksi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analog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frekuensi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maksimum</a:t>
            </a:r>
            <a:endParaRPr lang="en-US" sz="2400" dirty="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Fmax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itchFamily="18"/>
                <a:ea typeface="MS Gothic" pitchFamily="2"/>
                <a:cs typeface="Tahoma" pitchFamily="2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itchFamily="18"/>
                <a:ea typeface="MS Gothic" pitchFamily="2"/>
                <a:cs typeface="Tahoma" pitchFamily="2"/>
              </a:rPr>
              <a:t> &gt; 2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/>
                <a:ea typeface="MS Gothic" pitchFamily="2"/>
                <a:cs typeface="Tahoma" pitchFamily="2"/>
              </a:rPr>
              <a:t>Fmax</a:t>
            </a:r>
            <a:r>
              <a:rPr lang="en-US" sz="2400" dirty="0">
                <a:solidFill>
                  <a:srgbClr val="0070C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versi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diskritnya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gunakan</a:t>
            </a:r>
            <a:endParaRPr lang="en-US" sz="2400" dirty="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Interpolator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sinc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:</a:t>
            </a:r>
          </a:p>
        </p:txBody>
      </p:sp>
      <p:sp>
        <p:nvSpPr>
          <p:cNvPr id="4" name="Freeform 3"/>
          <p:cNvSpPr/>
          <p:nvPr/>
        </p:nvSpPr>
        <p:spPr>
          <a:xfrm>
            <a:off x="687957" y="4724284"/>
            <a:ext cx="7601041" cy="115614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F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= 2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Fmax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disebut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Nyquist rate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.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Frekuensi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sampling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harus</a:t>
            </a:r>
            <a:endParaRPr lang="en-US" sz="2400" dirty="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Melebihi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Nyquist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8156" y="2696401"/>
                <a:ext cx="3828236" cy="1801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𝑛𝑇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156" y="2696401"/>
                <a:ext cx="3828236" cy="18017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8549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120645"/>
            <a:ext cx="8991599" cy="1054102"/>
          </a:xfrm>
        </p:spPr>
        <p:txBody>
          <a:bodyPr/>
          <a:lstStyle/>
          <a:p>
            <a:pPr lvl="0"/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Analog </a:t>
            </a:r>
            <a:r>
              <a:rPr lang="en-US" dirty="0" err="1"/>
              <a:t>ke</a:t>
            </a:r>
            <a:r>
              <a:rPr lang="en-US" dirty="0"/>
              <a:t> Digital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404" y="148560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Diketahui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analog                                    .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Bila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Fs = 1000 Hz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tentukan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57799" y="1521602"/>
                <a:ext cx="2640604" cy="388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799" y="1521602"/>
                <a:ext cx="2640604" cy="388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4808" y="2209203"/>
                <a:ext cx="6587995" cy="82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𝐴𝐷𝐶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𝑛𝑇</m:t>
                          </m:r>
                        </m:sub>
                      </m:sSub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1000</m:t>
                              </m:r>
                            </m:den>
                          </m:f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08" y="2209203"/>
                <a:ext cx="6587995" cy="8236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9404" y="2961599"/>
            <a:ext cx="7315200" cy="484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Bila Fs = 75 Hz maka tentukan </a:t>
            </a: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397201"/>
                <a:ext cx="7979401" cy="825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𝐴𝐷𝐶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𝑛𝑇</m:t>
                          </m:r>
                        </m:sub>
                      </m:sSub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75</m:t>
                              </m:r>
                            </m:den>
                          </m:f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97201"/>
                <a:ext cx="7979401" cy="8251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19404" y="4221962"/>
            <a:ext cx="7315200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analog                                  .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Fs = 75 Hz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tentukan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6166" y="4257596"/>
                <a:ext cx="2489399" cy="388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166" y="4257596"/>
                <a:ext cx="2489399" cy="3884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4808" y="4837198"/>
                <a:ext cx="5967721" cy="823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∣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𝐴𝐷𝐶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𝑛𝑇</m:t>
                          </m:r>
                        </m:sub>
                      </m:sSub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75</m:t>
                              </m:r>
                            </m:den>
                          </m:f>
                          <m:r>
                            <a:rPr lang="en-US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08" y="4837198"/>
                <a:ext cx="5967721" cy="8236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1003" y="5685002"/>
            <a:ext cx="7832878" cy="11525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Perhatikan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untuk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 analog yang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berbeda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dapat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merupakan</a:t>
            </a:r>
            <a:endParaRPr lang="en-US" sz="2400" dirty="0">
              <a:solidFill>
                <a:srgbClr val="FF000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 yang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identik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di domain digital.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terjadi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/>
                <a:ea typeface="MS Gothic" pitchFamily="2"/>
                <a:cs typeface="Tahoma" pitchFamily="2"/>
              </a:rPr>
              <a:t>aliasing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karena</a:t>
            </a:r>
            <a:endParaRPr lang="en-US" sz="2400" dirty="0">
              <a:solidFill>
                <a:srgbClr val="FF0000"/>
              </a:solidFill>
              <a:latin typeface="Times New Roman" pitchFamily="18"/>
              <a:ea typeface="MS Gothic" pitchFamily="2"/>
              <a:cs typeface="Tahoma" pitchFamily="2"/>
            </a:endParaRPr>
          </a:p>
          <a:p>
            <a:pPr algn="ctr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melanggar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kriteria</a:t>
            </a:r>
            <a:r>
              <a:rPr lang="en-US" sz="2400" dirty="0">
                <a:solidFill>
                  <a:srgbClr val="FF0000"/>
                </a:solidFill>
                <a:latin typeface="Times New Roman" pitchFamily="18"/>
                <a:ea typeface="MS Gothic" pitchFamily="2"/>
                <a:cs typeface="Tahoma" pitchFamily="2"/>
              </a:rPr>
              <a:t> Nyquist)</a:t>
            </a:r>
          </a:p>
        </p:txBody>
      </p:sp>
    </p:spTree>
    <p:extLst>
      <p:ext uri="{BB962C8B-B14F-4D97-AF65-F5344CB8AC3E}">
        <p14:creationId xmlns:p14="http://schemas.microsoft.com/office/powerpoint/2010/main" val="26550819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 dan Aliasing</a:t>
            </a:r>
          </a:p>
        </p:txBody>
      </p:sp>
      <p:pic>
        <p:nvPicPr>
          <p:cNvPr id="3074" name="Picture 2" descr="Image result for aliasing signal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3933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381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 dan Aliasing</a:t>
            </a:r>
          </a:p>
        </p:txBody>
      </p:sp>
      <p:pic>
        <p:nvPicPr>
          <p:cNvPr id="4098" name="Picture 2" descr="Image result for aliasing signal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4848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098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ECG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rekaman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sinyal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denyut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jantung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yang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dipakai</a:t>
            </a:r>
            <a:r>
              <a:rPr lang="en-GB" dirty="0"/>
              <a:t> di </a:t>
            </a:r>
            <a:r>
              <a:rPr lang="en-GB" dirty="0" err="1"/>
              <a:t>dunia</a:t>
            </a:r>
            <a:r>
              <a:rPr lang="en-GB" dirty="0"/>
              <a:t> </a:t>
            </a:r>
            <a:r>
              <a:rPr lang="en-GB" dirty="0" err="1"/>
              <a:t>kedokteran</a:t>
            </a:r>
            <a:r>
              <a:rPr lang="en-GB" dirty="0"/>
              <a:t>. </a:t>
            </a:r>
            <a:r>
              <a:rPr lang="en-GB" dirty="0" err="1"/>
              <a:t>Berikut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contoh</a:t>
            </a:r>
            <a:r>
              <a:rPr lang="en-GB" dirty="0"/>
              <a:t> </a:t>
            </a:r>
            <a:r>
              <a:rPr lang="en-GB" dirty="0" err="1"/>
              <a:t>tipikal</a:t>
            </a:r>
            <a:r>
              <a:rPr lang="en-GB" dirty="0"/>
              <a:t> </a:t>
            </a:r>
            <a:r>
              <a:rPr lang="en-GB" dirty="0" err="1"/>
              <a:t>hasil</a:t>
            </a:r>
            <a:r>
              <a:rPr lang="en-GB" dirty="0"/>
              <a:t> </a:t>
            </a:r>
            <a:r>
              <a:rPr lang="en-GB" dirty="0" err="1"/>
              <a:t>rekaman</a:t>
            </a:r>
            <a:r>
              <a:rPr lang="en-GB" dirty="0"/>
              <a:t> </a:t>
            </a:r>
            <a:r>
              <a:rPr lang="en-GB" dirty="0" err="1"/>
              <a:t>jantung</a:t>
            </a:r>
            <a:r>
              <a:rPr lang="en-GB" dirty="0"/>
              <a:t> yang ideal.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3"/>
            <a:ext cx="6553203" cy="3505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6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 dan Aliasing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157" y="1604881"/>
            <a:ext cx="9143643" cy="3699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3"/>
          <p:cNvSpPr/>
          <p:nvPr/>
        </p:nvSpPr>
        <p:spPr>
          <a:xfrm>
            <a:off x="1143000" y="5715000"/>
            <a:ext cx="6858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1440">
            <a:solidFill>
              <a:srgbClr val="008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143356" y="6038999"/>
            <a:ext cx="6858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1440">
            <a:solidFill>
              <a:srgbClr val="8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158" y="5499000"/>
            <a:ext cx="1934998" cy="433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 Analog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3201" y="5799600"/>
            <a:ext cx="3535198" cy="433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Sinyal Hasil Sampling</a:t>
            </a:r>
          </a:p>
        </p:txBody>
      </p:sp>
    </p:spTree>
    <p:extLst>
      <p:ext uri="{BB962C8B-B14F-4D97-AF65-F5344CB8AC3E}">
        <p14:creationId xmlns:p14="http://schemas.microsoft.com/office/powerpoint/2010/main" val="20453042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ampling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Sampling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55436" y="1744922"/>
            <a:ext cx="5486400" cy="45172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20196" y="1276200"/>
            <a:ext cx="2925357" cy="433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 Hasil Sampling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1790424"/>
            <a:ext cx="5334000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wrap="square" lIns="92162" tIns="46076" rIns="92162" bIns="46076">
            <a:spAutoFit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Kuantisasi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238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 dirty="0" err="1"/>
              <a:t>Kuantisasi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44384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Quantizer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berfungsi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mengelompokkan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level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sinyal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keluaran</a:t>
            </a:r>
            <a:r>
              <a:rPr lang="en-US" dirty="0">
                <a:latin typeface="Arial" panose="020B0604020202020204" pitchFamily="34" charset="0"/>
              </a:rPr>
              <a:t> sampler </a:t>
            </a:r>
            <a:r>
              <a:rPr lang="en-US" dirty="0" err="1">
                <a:latin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2^n </a:t>
            </a:r>
            <a:r>
              <a:rPr lang="en-US" dirty="0" err="1" smtClean="0">
                <a:latin typeface="Arial" panose="020B0604020202020204" pitchFamily="34" charset="0"/>
              </a:rPr>
              <a:t>kelompok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Dimana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n </a:t>
            </a:r>
            <a:r>
              <a:rPr lang="en-US" dirty="0" err="1" smtClean="0">
                <a:latin typeface="Arial" panose="020B0604020202020204" pitchFamily="34" charset="0"/>
              </a:rPr>
              <a:t>merupakan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</a:rPr>
              <a:t> bit </a:t>
            </a:r>
            <a:r>
              <a:rPr lang="en-US" dirty="0" err="1">
                <a:latin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</a:rPr>
              <a:t> encoder.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</a:rPr>
              <a:t>Intinya</a:t>
            </a:r>
            <a:r>
              <a:rPr lang="en-US" dirty="0">
                <a:latin typeface="Arial" panose="020B0604020202020204" pitchFamily="34" charset="0"/>
              </a:rPr>
              <a:t>, proses </a:t>
            </a:r>
            <a:r>
              <a:rPr lang="en-US" dirty="0" err="1">
                <a:latin typeface="Arial" panose="020B0604020202020204" pitchFamily="34" charset="0"/>
              </a:rPr>
              <a:t>kuantisasi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quantizer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befungsi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membulatkan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bilangan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mengubah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</a:rPr>
              <a:t> input yang </a:t>
            </a:r>
            <a:r>
              <a:rPr lang="en-US" dirty="0" err="1">
                <a:latin typeface="Arial" panose="020B0604020202020204" pitchFamily="34" charset="0"/>
              </a:rPr>
              <a:t>sangat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bervariasi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hanya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2^n </a:t>
            </a:r>
            <a:r>
              <a:rPr lang="en-US" dirty="0" err="1" smtClean="0">
                <a:latin typeface="Arial" panose="020B0604020202020204" pitchFamily="34" charset="0"/>
              </a:rPr>
              <a:t>variasi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bilangan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2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antis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Kuantisasi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43435" y="1816921"/>
            <a:ext cx="5486400" cy="45172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77002" y="1348200"/>
            <a:ext cx="5394237" cy="4334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Kuantisasi Sinyal dalam 11 Level (L = 11)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Dynamic Range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2286000"/>
            <a:ext cx="7461247" cy="1143000"/>
          </a:xfrm>
        </p:spPr>
        <p:txBody>
          <a:bodyPr/>
          <a:lstStyle/>
          <a:p>
            <a:pPr marL="457200" lvl="0" indent="-457200" hangingPunct="0">
              <a:lnSpc>
                <a:spcPct val="8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Dynamic Range: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Perbedaan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selisih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antara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nilai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maksimum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sinyal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nilai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minimum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sinyal</a:t>
            </a: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73399" y="3861721"/>
                <a:ext cx="4602239" cy="481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𝐷𝑦𝑛𝑎𝑚𝑖𝑐𝑅𝑎𝑛𝑔𝑒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99" y="3861721"/>
                <a:ext cx="4602239" cy="4816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291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 dirty="0" err="1" smtClean="0"/>
              <a:t>Resolusi</a:t>
            </a:r>
            <a:r>
              <a:rPr lang="en-US" dirty="0" smtClean="0"/>
              <a:t> (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1000" y="1295403"/>
            <a:ext cx="7461247" cy="4635495"/>
          </a:xfrm>
        </p:spPr>
        <p:txBody>
          <a:bodyPr/>
          <a:lstStyle/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Resolusi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Ketelitian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besaran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sinyal</a:t>
            </a: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Resolusi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ditentukan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oleh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Dynamic Range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jumlah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level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kuantisasi</a:t>
            </a: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48800" y="3092756"/>
                <a:ext cx="6004800" cy="2231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𝑅𝑒𝑠𝑜𝑙𝑢𝑠𝑖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𝐷𝑦𝑛𝑎𝑚𝑖𝑐𝑅𝑎𝑛𝑔𝑒</m:t>
                                </m:r>
                              </m:num>
                              <m:den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kern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.</m:t>
                            </m:r>
                          </m:e>
                        </m:m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𝐿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jumlahlevel</m:t>
                            </m:r>
                          </m:e>
                        </m:m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jumlahbit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2F2B2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0" y="3092756"/>
                <a:ext cx="6004800" cy="2231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08603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Error Kuantisasi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6760" y="1698836"/>
            <a:ext cx="64008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25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1000" y="228600"/>
            <a:ext cx="8762999" cy="1201048"/>
          </a:xfrm>
        </p:spPr>
        <p:txBody>
          <a:bodyPr wrap="square" lIns="92162" tIns="46076" rIns="92162" bIns="46076">
            <a:spAutoFit/>
          </a:bodyPr>
          <a:lstStyle/>
          <a:p>
            <a:pPr lvl="0"/>
            <a:r>
              <a:rPr lang="en-US" sz="3600" dirty="0"/>
              <a:t>Dynamic Range, </a:t>
            </a:r>
            <a:r>
              <a:rPr lang="en-US" sz="3600" dirty="0" err="1"/>
              <a:t>Resolusi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Error </a:t>
            </a:r>
            <a:r>
              <a:rPr lang="en-US" sz="3600" dirty="0" err="1"/>
              <a:t>Kuantisasi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0" y="1582734"/>
                <a:ext cx="4343400" cy="4500669"/>
              </a:xfrm>
            </p:spPr>
            <p:txBody>
              <a:bodyPr wrap="square" lIns="92162" tIns="46076" rIns="92162" bIns="46076">
                <a:spAutoFit/>
              </a:bodyPr>
              <a:lstStyle/>
              <a:p>
                <a:pPr marL="457200" lvl="0" indent="-45720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000000"/>
                  </a:buClr>
                  <a:buFont typeface="Wingdings" pitchFamily="2"/>
                  <a:buChar char="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Error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Kuantisasi</a:t>
                </a:r>
                <a:endParaRPr lang="en-US" sz="2000" dirty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i="1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e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q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= |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i="1" baseline="-25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q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)-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)|</a:t>
                </a: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i="1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i="1" baseline="-25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q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 =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hasil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kuantisasi</a:t>
                </a:r>
                <a:endParaRPr lang="en-US" sz="2000" dirty="0" smtClean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 =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hasil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sampling</a:t>
                </a:r>
                <a:endParaRPr lang="en-US" sz="2000" dirty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000000"/>
                  </a:buClr>
                  <a:buFont typeface="Wingdings" pitchFamily="2"/>
                  <a:buChar char="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 smtClean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000000"/>
                  </a:buClr>
                  <a:buFont typeface="Wingdings" pitchFamily="2"/>
                  <a:buChar char="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Besarnya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dibatasi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resolusi</a:t>
                </a:r>
                <a:endParaRPr lang="en-US" sz="2000" dirty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Gothic" pitchFamily="2"/>
                            <a:cs typeface="Tahoma" pitchFamily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MS Gothic" pitchFamily="2"/>
                            <a:cs typeface="Tahoma" pitchFamily="2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MS Gothic" pitchFamily="2"/>
                            <a:cs typeface="Tahoma" pitchFamily="2"/>
                          </a:rPr>
                          <m:t>2</m:t>
                        </m:r>
                      </m:den>
                    </m:f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2"/>
                      </a:rPr>
                      <m:t>∆≤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e</a:t>
                </a:r>
                <a:r>
                  <a:rPr lang="en-US" sz="2000" i="1" baseline="-25000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q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(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n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2"/>
                      </a:rPr>
                      <m:t>≤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Gothic" pitchFamily="2"/>
                            <a:cs typeface="Tahoma" pitchFamily="2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MS Gothic" pitchFamily="2"/>
                            <a:cs typeface="Tahoma" pitchFamily="2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MS Gothic" pitchFamily="2"/>
                            <a:cs typeface="Tahoma" pitchFamily="2"/>
                          </a:rPr>
                          <m:t>2</m:t>
                        </m:r>
                      </m:den>
                    </m:f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ahoma" pitchFamily="2"/>
                      </a:rPr>
                      <m:t>∆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Arial" pitchFamily="34"/>
                  <a:ea typeface="MS Gothic" pitchFamily="2"/>
                  <a:cs typeface="Tahoma" pitchFamily="2"/>
                </a:endParaRPr>
              </a:p>
              <a:p>
                <a:pPr marL="457200" lvl="0" indent="-457200" hangingPunct="0">
                  <a:lnSpc>
                    <a:spcPct val="90000"/>
                  </a:lnSpc>
                  <a:spcBef>
                    <a:spcPts val="600"/>
                  </a:spcBef>
                  <a:buClr>
                    <a:srgbClr val="000000"/>
                  </a:buClr>
                  <a:buFont typeface="Wingdings" pitchFamily="2"/>
                  <a:buChar char=""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Resolusi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membaik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bila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jumlah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level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kuantisasi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L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meningkat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dan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dynamic range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(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max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-</a:t>
                </a:r>
                <a:r>
                  <a:rPr lang="en-US" sz="2000" i="1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x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min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) </a:t>
                </a:r>
                <a:r>
                  <a:rPr lang="en-US" sz="2000" dirty="0" err="1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mengecil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:</a:t>
                </a:r>
              </a:p>
              <a:p>
                <a:pPr marL="457200" lvl="0" indent="-457200" algn="ctr" hangingPunct="0">
                  <a:lnSpc>
                    <a:spcPct val="90000"/>
                  </a:lnSpc>
                  <a:spcBef>
                    <a:spcPts val="600"/>
                  </a:spcBef>
                  <a:buNone/>
                  <a:tabLst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 smtClean="0">
                    <a:solidFill>
                      <a:srgbClr val="000000"/>
                    </a:solidFill>
                    <a:ea typeface="MS Gothic" pitchFamily="2"/>
                    <a:cs typeface="Tahoma" pitchFamily="2"/>
                  </a:rPr>
                  <a:t>Δ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=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dynrange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/>
                    <a:ea typeface="MS Gothic" pitchFamily="2"/>
                    <a:cs typeface="Tahoma" pitchFamily="2"/>
                  </a:rPr>
                  <a:t>/(L-1)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0" y="1582734"/>
                <a:ext cx="4343400" cy="4500669"/>
              </a:xfrm>
              <a:blipFill rotWithShape="1">
                <a:blip r:embed="rId3"/>
                <a:stretch>
                  <a:fillRect l="-1122" t="-1220" r="-561" b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aight Connector 3"/>
          <p:cNvSpPr/>
          <p:nvPr/>
        </p:nvSpPr>
        <p:spPr>
          <a:xfrm>
            <a:off x="4267315" y="5545799"/>
            <a:ext cx="4038484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 flipV="1">
            <a:off x="4343400" y="1659599"/>
            <a:ext cx="0" cy="40384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063163" y="5486400"/>
            <a:ext cx="332997" cy="43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n</a:t>
            </a:r>
          </a:p>
        </p:txBody>
      </p:sp>
      <p:sp>
        <p:nvSpPr>
          <p:cNvPr id="7" name="Freeform 6"/>
          <p:cNvSpPr/>
          <p:nvPr/>
        </p:nvSpPr>
        <p:spPr>
          <a:xfrm>
            <a:off x="4876800" y="2527317"/>
            <a:ext cx="2971800" cy="2654283"/>
          </a:xfrm>
          <a:custGeom>
            <a:avLst/>
            <a:gdLst>
              <a:gd name="f0" fmla="val w"/>
              <a:gd name="f1" fmla="val h"/>
              <a:gd name="f2" fmla="val 0"/>
              <a:gd name="f3" fmla="val 1872"/>
              <a:gd name="f4" fmla="val 1240"/>
              <a:gd name="f5" fmla="val 432"/>
              <a:gd name="f6" fmla="val 100"/>
              <a:gd name="f7" fmla="val 468"/>
              <a:gd name="f8" fmla="val 200"/>
              <a:gd name="f9" fmla="val 504"/>
              <a:gd name="f10" fmla="val 288"/>
              <a:gd name="f11" fmla="val 528"/>
              <a:gd name="f12" fmla="val 376"/>
              <a:gd name="f13" fmla="val 552"/>
              <a:gd name="f14" fmla="val 648"/>
              <a:gd name="f15" fmla="val 576"/>
              <a:gd name="f16" fmla="val 624"/>
              <a:gd name="f17" fmla="val 744"/>
              <a:gd name="f18" fmla="val 864"/>
              <a:gd name="f19" fmla="val 96"/>
              <a:gd name="f20" fmla="val 984"/>
              <a:gd name="f21" fmla="val 192"/>
              <a:gd name="f22" fmla="val 1080"/>
              <a:gd name="f23" fmla="val 1064"/>
              <a:gd name="f24" fmla="val 1248"/>
              <a:gd name="f25" fmla="val 1152"/>
              <a:gd name="f26" fmla="val 1416"/>
              <a:gd name="f27" fmla="val 1644"/>
              <a:gd name="f28" fmla="val 932"/>
              <a:gd name="f29" fmla="*/ f0 1 1872"/>
              <a:gd name="f30" fmla="*/ f1 1 1240"/>
              <a:gd name="f31" fmla="val f2"/>
              <a:gd name="f32" fmla="val f3"/>
              <a:gd name="f33" fmla="val f4"/>
              <a:gd name="f34" fmla="+- f33 0 f31"/>
              <a:gd name="f35" fmla="+- f32 0 f31"/>
              <a:gd name="f36" fmla="*/ f35 1 1872"/>
              <a:gd name="f37" fmla="*/ f34 1 1240"/>
              <a:gd name="f38" fmla="*/ f31 1 f36"/>
              <a:gd name="f39" fmla="*/ f32 1 f36"/>
              <a:gd name="f40" fmla="*/ f31 1 f37"/>
              <a:gd name="f41" fmla="*/ f33 1 f37"/>
              <a:gd name="f42" fmla="*/ f38 f29 1"/>
              <a:gd name="f43" fmla="*/ f39 f29 1"/>
              <a:gd name="f44" fmla="*/ f41 f30 1"/>
              <a:gd name="f45" fmla="*/ f4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1872" h="1240">
                <a:moveTo>
                  <a:pt x="f2" y="f5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5" y="f14"/>
                  <a:pt x="f11" y="f15"/>
                </a:cubicBezTo>
                <a:cubicBezTo>
                  <a:pt x="f16" y="f9"/>
                  <a:pt x="f17" y="f2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4"/>
                  <a:pt x="f27" y="f28"/>
                  <a:pt x="f3" y="f16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68126" y="1185708"/>
            <a:ext cx="2171160" cy="437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Besar</a:t>
            </a:r>
            <a:r>
              <a:rPr lang="en-US" sz="2400" dirty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amplituda</a:t>
            </a:r>
            <a:endParaRPr lang="en-US" sz="2400" dirty="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267315" y="2650315"/>
            <a:ext cx="304775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343284" y="4479124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239000" y="2362200"/>
            <a:ext cx="827106" cy="4483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max</a:t>
            </a:r>
            <a:endParaRPr lang="en-US" sz="2400" i="1" baseline="-250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15200" y="4733211"/>
            <a:ext cx="829799" cy="4483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min</a:t>
            </a:r>
            <a:endParaRPr lang="en-US" sz="2400" i="1" baseline="-250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4343284" y="2954874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4343284" y="3259799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4343284" y="3564724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4343284" y="3869274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>
            <a:off x="4343284" y="4174199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4343284" y="4783674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4343284" y="5088599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4343284" y="5012283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16876" y="3183483"/>
            <a:ext cx="366482" cy="467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MS Gothic" pitchFamily="2"/>
                <a:cs typeface="Tahoma" pitchFamily="2"/>
              </a:rPr>
              <a:t>Δ</a:t>
            </a:r>
            <a:endParaRPr lang="en-US" sz="2400" dirty="0">
              <a:solidFill>
                <a:srgbClr val="000000"/>
              </a:solidFill>
              <a:ea typeface="MS Gothic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7543684" y="2954874"/>
            <a:ext cx="0" cy="3049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7543684" y="3564724"/>
            <a:ext cx="0" cy="3808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4343284" y="5317199"/>
            <a:ext cx="3048115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43999" y="5926674"/>
            <a:ext cx="2870639" cy="4370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Level-level kuantisasi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48200" y="5317199"/>
            <a:ext cx="838084" cy="685800"/>
          </a:xfrm>
          <a:custGeom>
            <a:avLst/>
            <a:gdLst>
              <a:gd name="f0" fmla="val w"/>
              <a:gd name="f1" fmla="val h"/>
              <a:gd name="f2" fmla="val 0"/>
              <a:gd name="f3" fmla="val 528"/>
              <a:gd name="f4" fmla="val 432"/>
              <a:gd name="f5" fmla="val 124"/>
              <a:gd name="f6" fmla="val 420"/>
              <a:gd name="f7" fmla="val 248"/>
              <a:gd name="f8" fmla="val 408"/>
              <a:gd name="f9" fmla="val 336"/>
              <a:gd name="f10" fmla="val 424"/>
              <a:gd name="f11" fmla="val 264"/>
              <a:gd name="f12" fmla="val 476"/>
              <a:gd name="f13" fmla="val 132"/>
              <a:gd name="f14" fmla="*/ f0 1 528"/>
              <a:gd name="f15" fmla="*/ f1 1 432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528"/>
              <a:gd name="f22" fmla="*/ f19 1 432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528" h="432">
                <a:moveTo>
                  <a:pt x="f2" y="f4"/>
                </a:moveTo>
                <a:cubicBezTo>
                  <a:pt x="f5" y="f6"/>
                  <a:pt x="f7" y="f8"/>
                  <a:pt x="f9" y="f9"/>
                </a:cubicBezTo>
                <a:cubicBezTo>
                  <a:pt x="f10" y="f11"/>
                  <a:pt x="f12" y="f13"/>
                  <a:pt x="f3" y="f2"/>
                </a:cubicBez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 flipV="1">
            <a:off x="5029075" y="3564358"/>
            <a:ext cx="0" cy="19810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V="1">
            <a:off x="5334000" y="3868917"/>
            <a:ext cx="0" cy="16765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V="1">
            <a:off x="5638915" y="3868917"/>
            <a:ext cx="0" cy="16765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5943475" y="3259799"/>
            <a:ext cx="0" cy="228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 flipV="1">
            <a:off x="6324715" y="2878924"/>
            <a:ext cx="0" cy="26668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V="1">
            <a:off x="6629284" y="4478758"/>
            <a:ext cx="0" cy="1066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V="1">
            <a:off x="6934200" y="4783317"/>
            <a:ext cx="0" cy="7621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935922" y="1927802"/>
            <a:ext cx="1197716" cy="4483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q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</a:t>
            </a:r>
          </a:p>
        </p:txBody>
      </p:sp>
      <p:sp>
        <p:nvSpPr>
          <p:cNvPr id="35" name="Freeform 34"/>
          <p:cNvSpPr/>
          <p:nvPr/>
        </p:nvSpPr>
        <p:spPr>
          <a:xfrm>
            <a:off x="5194316" y="2231282"/>
            <a:ext cx="749158" cy="1638001"/>
          </a:xfrm>
          <a:custGeom>
            <a:avLst/>
            <a:gdLst>
              <a:gd name="f0" fmla="val w"/>
              <a:gd name="f1" fmla="val h"/>
              <a:gd name="f2" fmla="val 0"/>
              <a:gd name="f3" fmla="val 472"/>
              <a:gd name="f4" fmla="val 1032"/>
              <a:gd name="f5" fmla="val 24"/>
              <a:gd name="f6" fmla="val 276"/>
              <a:gd name="f7" fmla="val 12"/>
              <a:gd name="f8" fmla="val 80"/>
              <a:gd name="f9" fmla="val 40"/>
              <a:gd name="f10" fmla="val 120"/>
              <a:gd name="f11" fmla="val 240"/>
              <a:gd name="f12" fmla="val 216"/>
              <a:gd name="f13" fmla="val 592"/>
              <a:gd name="f14" fmla="val 232"/>
              <a:gd name="f15" fmla="val 744"/>
              <a:gd name="f16" fmla="val 248"/>
              <a:gd name="f17" fmla="val 896"/>
              <a:gd name="f18" fmla="val 192"/>
              <a:gd name="f19" fmla="val 964"/>
              <a:gd name="f20" fmla="val 136"/>
              <a:gd name="f21" fmla="*/ f0 1 472"/>
              <a:gd name="f22" fmla="*/ f1 1 1032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472"/>
              <a:gd name="f29" fmla="*/ f26 1 1032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472" h="1032">
                <a:moveTo>
                  <a:pt x="f3" y="f5"/>
                </a:moveTo>
                <a:cubicBezTo>
                  <a:pt x="f6" y="f7"/>
                  <a:pt x="f8" y="f2"/>
                  <a:pt x="f9" y="f10"/>
                </a:cubicBezTo>
                <a:cubicBezTo>
                  <a:pt x="f2" y="f11"/>
                  <a:pt x="f12" y="f13"/>
                  <a:pt x="f14" y="f15"/>
                </a:cubicBezTo>
                <a:cubicBezTo>
                  <a:pt x="f16" y="f17"/>
                  <a:pt x="f18" y="f19"/>
                  <a:pt x="f20" y="f4"/>
                </a:cubicBez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779596" y="3733800"/>
            <a:ext cx="983404" cy="4483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48901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1790424"/>
            <a:ext cx="5334000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wrap="square" lIns="92162" tIns="46076" rIns="92162" bIns="46076">
            <a:spAutoFit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094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Namun pada kenyataannya, hasil perekaman data dengan instrument yang tersedia tidak selalu ideal. Berikut ini adalah contoh tipikal hasil perekaman dengan instrument ECG (mengandung noise)</a:t>
            </a:r>
            <a:endParaRPr lang="en-US"/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6" y="3047996"/>
            <a:ext cx="6781803" cy="3505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Coding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295403"/>
            <a:ext cx="7461247" cy="5011734"/>
          </a:xfrm>
        </p:spPr>
        <p:txBody>
          <a:bodyPr/>
          <a:lstStyle/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Untuk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penyimpanan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data digital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digunakan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sejumlah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bit (b)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Data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hasil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kuantisasi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terdiri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sejumlah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level (L)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Tiap-tiap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level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dikodekan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barisan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bit (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angka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Clr>
                <a:srgbClr val="000000"/>
              </a:buClr>
              <a:buFont typeface="Wingdings" pitchFamily="2"/>
              <a:buChar char="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Berlaku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hubungan</a:t>
            </a: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lvl="0" indent="-457200" algn="ctr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 =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Jumlah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Level</a:t>
            </a:r>
          </a:p>
          <a:p>
            <a:pPr marL="457200" lvl="0" indent="-457200" algn="ctr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b =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Jumlah</a:t>
            </a:r>
            <a:r>
              <a:rPr lang="en-US" sz="280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Bit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2718" y="4343400"/>
                <a:ext cx="955081" cy="476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𝐿</m:t>
                      </m:r>
                      <m:r>
                        <a:rPr lang="en-US" i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800" b="0" i="0" u="none" strike="noStrike" kern="1200" cap="none" spc="0" baseline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18" y="4343400"/>
                <a:ext cx="955081" cy="476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Coding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295403"/>
            <a:ext cx="7461247" cy="5011734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input </a:t>
            </a:r>
            <a:r>
              <a:rPr lang="en-US" sz="2000" dirty="0" err="1" smtClean="0"/>
              <a:t>memiliki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amplitude </a:t>
            </a:r>
            <a:r>
              <a:rPr lang="en-US" sz="2000" dirty="0"/>
              <a:t>0 </a:t>
            </a:r>
            <a:r>
              <a:rPr lang="en-US" sz="2000" dirty="0" smtClean="0"/>
              <a:t>– 2 </a:t>
            </a:r>
            <a:r>
              <a:rPr lang="en-US" sz="2000" dirty="0"/>
              <a:t>volt </a:t>
            </a:r>
            <a:endParaRPr lang="en-US" sz="2000" dirty="0" smtClean="0"/>
          </a:p>
          <a:p>
            <a:pPr algn="just"/>
            <a:r>
              <a:rPr lang="en-US" sz="2000" dirty="0" smtClean="0"/>
              <a:t>encoder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bit </a:t>
            </a:r>
            <a:r>
              <a:rPr lang="en-US" sz="2000" dirty="0" smtClean="0"/>
              <a:t>3</a:t>
            </a:r>
          </a:p>
          <a:p>
            <a:pPr marL="114300" indent="0" algn="just">
              <a:buNone/>
            </a:pP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smtClean="0"/>
              <a:t>level </a:t>
            </a:r>
            <a:r>
              <a:rPr lang="en-US" sz="2000" dirty="0" err="1"/>
              <a:t>kuantisasi</a:t>
            </a:r>
            <a:r>
              <a:rPr lang="en-US" sz="2000" dirty="0"/>
              <a:t> </a:t>
            </a:r>
            <a:r>
              <a:rPr lang="en-US" sz="2000" dirty="0" smtClean="0"/>
              <a:t>(L)?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pengelompokan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masing</a:t>
            </a:r>
            <a:r>
              <a:rPr lang="en-US" sz="2000" dirty="0" smtClean="0"/>
              <a:t>- </a:t>
            </a:r>
            <a:r>
              <a:rPr lang="en-US" sz="2000" dirty="0" err="1" smtClean="0"/>
              <a:t>masing</a:t>
            </a:r>
            <a:r>
              <a:rPr lang="en-US" sz="2000" dirty="0" smtClean="0"/>
              <a:t> </a:t>
            </a:r>
            <a:r>
              <a:rPr lang="en-US" sz="2000" dirty="0" err="1"/>
              <a:t>sinyal</a:t>
            </a:r>
            <a:r>
              <a:rPr lang="en-US" sz="2000" dirty="0" smtClean="0"/>
              <a:t>?</a:t>
            </a:r>
          </a:p>
          <a:p>
            <a:pPr marL="114300" indent="0" algn="just">
              <a:buNone/>
            </a:pPr>
            <a:endParaRPr lang="en-US" sz="2000" dirty="0" smtClean="0"/>
          </a:p>
          <a:p>
            <a:pPr marL="114300" indent="0" algn="just">
              <a:buNone/>
            </a:pPr>
            <a:r>
              <a:rPr lang="en-US" sz="2000" dirty="0" err="1" smtClean="0"/>
              <a:t>Jawab</a:t>
            </a:r>
            <a:r>
              <a:rPr lang="en-US" sz="2000" dirty="0"/>
              <a:t>.</a:t>
            </a:r>
            <a:endParaRPr lang="en-US" sz="2000" dirty="0" smtClean="0"/>
          </a:p>
          <a:p>
            <a:pPr marL="114300" indent="0" algn="just">
              <a:buNone/>
            </a:pPr>
            <a:endParaRPr lang="en-US" sz="2000" dirty="0"/>
          </a:p>
          <a:p>
            <a:r>
              <a:rPr lang="en-US" sz="2000" dirty="0" smtClean="0"/>
              <a:t>Level </a:t>
            </a:r>
            <a:r>
              <a:rPr lang="en-US" sz="2000" dirty="0" err="1" smtClean="0"/>
              <a:t>kuantisasi</a:t>
            </a:r>
            <a:r>
              <a:rPr lang="en-US" sz="2000" dirty="0" smtClean="0"/>
              <a:t> (L) </a:t>
            </a:r>
            <a:r>
              <a:rPr lang="en-US" sz="2000" dirty="0"/>
              <a:t>= </a:t>
            </a:r>
            <a:r>
              <a:rPr lang="en-US" sz="2000" dirty="0" smtClean="0"/>
              <a:t>2^b = 2^b = </a:t>
            </a:r>
            <a:r>
              <a:rPr lang="en-US" sz="2000" dirty="0"/>
              <a:t>8.</a:t>
            </a:r>
          </a:p>
          <a:p>
            <a:r>
              <a:rPr lang="en-US" sz="2000" dirty="0"/>
              <a:t>Range </a:t>
            </a:r>
            <a:r>
              <a:rPr lang="en-US" sz="2000" dirty="0" err="1"/>
              <a:t>pengelompokan</a:t>
            </a:r>
            <a:r>
              <a:rPr lang="en-US" sz="2000" dirty="0"/>
              <a:t> = (</a:t>
            </a:r>
            <a:r>
              <a:rPr lang="en-US" sz="2000" dirty="0" err="1"/>
              <a:t>batas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–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) /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kuantisasi</a:t>
            </a:r>
            <a:r>
              <a:rPr lang="en-US" sz="2000" dirty="0"/>
              <a:t> = (</a:t>
            </a:r>
            <a:r>
              <a:rPr lang="en-US" sz="2000" dirty="0" smtClean="0"/>
              <a:t>2 -</a:t>
            </a:r>
            <a:r>
              <a:rPr lang="en-US" sz="2000" dirty="0"/>
              <a:t> </a:t>
            </a:r>
            <a:r>
              <a:rPr lang="en-US" sz="2000" dirty="0" smtClean="0"/>
              <a:t>0</a:t>
            </a:r>
            <a:r>
              <a:rPr lang="en-US" sz="2000" dirty="0"/>
              <a:t>)/8 = 0,25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21753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4509" y="158690"/>
            <a:ext cx="7896228" cy="800219"/>
          </a:xfrm>
        </p:spPr>
        <p:txBody>
          <a:bodyPr>
            <a:spAutoFit/>
          </a:bodyPr>
          <a:lstStyle/>
          <a:p>
            <a:pPr lvl="0" algn="ctr"/>
            <a:r>
              <a:rPr lang="en-US" dirty="0"/>
              <a:t>Coding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295403"/>
            <a:ext cx="7461247" cy="5011734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pengelompokan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bias </a:t>
            </a:r>
            <a:r>
              <a:rPr lang="en-US" sz="2000" dirty="0" err="1"/>
              <a:t>dilihat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81200"/>
            <a:ext cx="61150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34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4509" y="158690"/>
            <a:ext cx="7896228" cy="800219"/>
          </a:xfrm>
        </p:spPr>
        <p:txBody>
          <a:bodyPr>
            <a:spAutoFit/>
          </a:bodyPr>
          <a:lstStyle/>
          <a:p>
            <a:pPr lvl="0" algn="ctr"/>
            <a:r>
              <a:rPr lang="en-US" dirty="0"/>
              <a:t>Coding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295403"/>
            <a:ext cx="7461247" cy="5011734"/>
          </a:xfrm>
        </p:spPr>
        <p:txBody>
          <a:bodyPr/>
          <a:lstStyle/>
          <a:p>
            <a:r>
              <a:rPr lang="en-US" sz="2800" dirty="0" err="1" smtClean="0"/>
              <a:t>keluaran</a:t>
            </a:r>
            <a:r>
              <a:rPr lang="en-US" sz="2800" dirty="0" smtClean="0"/>
              <a:t> </a:t>
            </a:r>
            <a:r>
              <a:rPr lang="en-US" sz="2800" dirty="0"/>
              <a:t>sampler </a:t>
            </a:r>
            <a:r>
              <a:rPr lang="en-US" sz="2800" dirty="0" err="1"/>
              <a:t>adalah</a:t>
            </a:r>
            <a:r>
              <a:rPr lang="en-US" sz="2800" dirty="0"/>
              <a:t> 1,3 volt. </a:t>
            </a: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Encoder =  </a:t>
            </a:r>
            <a:r>
              <a:rPr lang="en-US" sz="2800" dirty="0"/>
              <a:t>101.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keluaran</a:t>
            </a:r>
            <a:r>
              <a:rPr lang="en-US" sz="2800" dirty="0" smtClean="0"/>
              <a:t> </a:t>
            </a:r>
            <a:r>
              <a:rPr lang="en-US" sz="2800" dirty="0"/>
              <a:t>sampler </a:t>
            </a:r>
            <a:r>
              <a:rPr lang="en-US" sz="2800" dirty="0" err="1"/>
              <a:t>adalah</a:t>
            </a:r>
            <a:r>
              <a:rPr lang="en-US" sz="2800" dirty="0"/>
              <a:t> 0,25 volt. </a:t>
            </a: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Encoder = 001.</a:t>
            </a:r>
          </a:p>
          <a:p>
            <a:pPr indent="0">
              <a:buNone/>
            </a:pP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[</a:t>
            </a:r>
            <a:r>
              <a:rPr lang="en-US" sz="2800" dirty="0"/>
              <a:t>0, 0.25) </a:t>
            </a:r>
            <a:r>
              <a:rPr lang="en-US" sz="2800" dirty="0" err="1"/>
              <a:t>artinya</a:t>
            </a:r>
            <a:r>
              <a:rPr lang="en-US" sz="2800" dirty="0"/>
              <a:t> </a:t>
            </a:r>
          </a:p>
          <a:p>
            <a:pPr indent="0">
              <a:buNone/>
            </a:pPr>
            <a:r>
              <a:rPr lang="en-US" sz="2800" dirty="0" smtClean="0"/>
              <a:t>0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sesaat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0,25. </a:t>
            </a:r>
            <a:r>
              <a:rPr lang="en-US" sz="2800" dirty="0" err="1"/>
              <a:t>Maka</a:t>
            </a:r>
            <a:r>
              <a:rPr lang="en-US" sz="2800" dirty="0"/>
              <a:t>, 0,25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diskrit</a:t>
            </a:r>
            <a:r>
              <a:rPr lang="en-US" sz="2800" dirty="0"/>
              <a:t>/</a:t>
            </a:r>
            <a:r>
              <a:rPr lang="en-US" sz="2800" dirty="0" err="1"/>
              <a:t>kode</a:t>
            </a:r>
            <a:r>
              <a:rPr lang="en-US" sz="2800" dirty="0"/>
              <a:t> 001</a:t>
            </a:r>
          </a:p>
          <a:p>
            <a:pPr marL="457200" lvl="0" indent="-457200" hangingPunct="0">
              <a:lnSpc>
                <a:spcPct val="90000"/>
              </a:lnSpc>
              <a:spcBef>
                <a:spcPts val="69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1143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8551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1790424"/>
            <a:ext cx="5334000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wrap="square" lIns="92162" tIns="46076" rIns="92162" bIns="46076">
            <a:spAutoFit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Latihan</a:t>
            </a:r>
            <a:r>
              <a:rPr lang="en-US" dirty="0" smtClean="0"/>
              <a:t> ADC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81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Contoh Soal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576800"/>
            <a:ext cx="6629400" cy="1151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Sebuah sinyal analog waktu diskrit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akan dikuantisasi. Tentukan jumlah bit yang diperlukan tiap sample agar resolusi (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  <a:ea typeface="Symbol" pitchFamily="2"/>
                <a:cs typeface="Symbol" pitchFamily="2"/>
              </a:rPr>
              <a:t>D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) = 0.02!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83843" y="1600200"/>
                <a:ext cx="2574356" cy="347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π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800" b="0" i="0" u="none" strike="noStrike" kern="1200" cap="none" spc="0" baseline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843" y="1600200"/>
                <a:ext cx="2574356" cy="347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71600" y="3069000"/>
            <a:ext cx="6395761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Dynamic range dari sinyal ini adalah 3 - (-3) = 6 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Misal jumlah level adalah 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6963" y="3983400"/>
                <a:ext cx="5767203" cy="1884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0">
                                <a:latin typeface="Cambria Math"/>
                              </a:rPr>
                              <m:t>−1=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𝐷𝑦𝑛𝑎𝑚𝑖𝑐𝑅𝑎𝑛𝑔𝑒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𝑅𝑒𝑠𝑜𝑙𝑢𝑡𝑖𝑜𝑛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0.02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=300;</m:t>
                            </m:r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0">
                                <a:latin typeface="Cambria Math"/>
                              </a:rPr>
                              <m:t>=301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US" b="0" i="0">
                                <a:latin typeface="Cambria Math"/>
                              </a:rPr>
                              <m:t>≥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b="0" i="0">
                                <a:latin typeface="Cambria Math"/>
                              </a:rPr>
                              <m:t>=301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𝑏</m:t>
                                </m:r>
                              </m:sup>
                            </m:sSup>
                            <m:r>
                              <a:rPr lang="en-US" b="0" i="0">
                                <a:latin typeface="Cambria Math"/>
                              </a:rPr>
                              <m:t>=512</m:t>
                            </m:r>
                          </m:e>
                        </m:mr>
                        <m:mr>
                          <m:e>
                            <m:r>
                              <a:rPr lang="en-US" b="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0">
                                <a:latin typeface="Cambria Math"/>
                              </a:rPr>
                              <m:t>=9</m:t>
                            </m:r>
                            <m:d>
                              <m:d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/>
                                  </a:rPr>
                                  <m:t>bilanganbulat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b="0" i="0" u="none" strike="noStrike" kern="1200" cap="none" spc="0" baseline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63" y="3983400"/>
                <a:ext cx="5767203" cy="18842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6766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Contoh Soal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956" y="1012121"/>
            <a:ext cx="6629400" cy="18834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Sebuah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sinyal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analog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waktu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diskrit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akan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dikuantisasi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.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Bila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digunakan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kuantisasi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dengan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16 bit, </a:t>
            </a:r>
            <a:endParaRPr lang="en-US" sz="2400" b="0" i="0" u="none" strike="noStrike" kern="1200" cap="none" spc="0" baseline="0" dirty="0" smtClean="0">
              <a:solidFill>
                <a:srgbClr val="000000"/>
              </a:solidFill>
              <a:uFillTx/>
              <a:latin typeface="Times New Roman" pitchFamily="18"/>
              <a:ea typeface="MS Gothic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maka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hitunglah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resolusi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Symbol" pitchFamily="18"/>
                <a:ea typeface="Symbol" pitchFamily="2"/>
                <a:cs typeface="Symbol" pitchFamily="2"/>
              </a:rPr>
              <a:t>D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)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dan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error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kuantisasi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maksimum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956" y="3069357"/>
            <a:ext cx="6852961" cy="7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Dynamic range dari sinyal ini adalah 4.5 - (-4.5) = 9 V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S Gothic" pitchFamily="2"/>
                <a:cs typeface="Tahoma" pitchFamily="2"/>
              </a:rPr>
              <a:t>Misal jumlah level adalah 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2600" y="1026506"/>
                <a:ext cx="2811597" cy="347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latin typeface="Cambria Math"/>
                        </a:rPr>
                        <m:t>=4.5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π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026506"/>
                <a:ext cx="2811597" cy="347398"/>
              </a:xfrm>
              <a:prstGeom prst="rect">
                <a:avLst/>
              </a:prstGeom>
              <a:blipFill rotWithShape="0">
                <a:blip r:embed="rId3"/>
                <a:stretch>
                  <a:fillRect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320" y="4157639"/>
                <a:ext cx="8677079" cy="1857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/>
                                  </a:rPr>
                                  <m:t>16</m:t>
                                </m:r>
                              </m:sup>
                            </m:sSup>
                            <m:r>
                              <a:rPr lang="en-US" i="0">
                                <a:latin typeface="Cambria Math"/>
                              </a:rPr>
                              <m:t>=65536,</m:t>
                            </m:r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i="0">
                                <a:latin typeface="Cambria Math"/>
                              </a:rPr>
                              <m:t>−1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jumlah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bi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0">
                                <a:latin typeface="Cambria Math"/>
                              </a:rPr>
                              <m:t>=65535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𝑅𝑒𝑠𝑜𝑙𝑢𝑠𝑖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Δ</m:t>
                                </m:r>
                              </m:e>
                            </m:d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𝐷𝑦𝑛𝑎𝑚𝑖𝑐𝑅𝑎𝑛𝑔𝑒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i="0"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65535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=1.3733×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/>
                                  </a:rPr>
                                  <m:t>−4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  <m:r>
                              <a:rPr lang="en-US" i="0">
                                <a:latin typeface="Cambria Math"/>
                              </a:rPr>
                              <m:t>=13.733</m:t>
                            </m:r>
                            <m:r>
                              <a:rPr lang="en-US" i="1">
                                <a:latin typeface="Cambria Math"/>
                              </a:rPr>
                              <m:t>𝑚𝑉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𝐸𝑟𝑟𝑜𝑟𝐾𝑢𝑎𝑛𝑡𝑖𝑠𝑎𝑠𝑖𝑀𝑎𝑘𝑠𝑖𝑚𝑢𝑚</m:t>
                            </m:r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𝑅𝑒𝑠𝑜𝑙𝑢𝑠𝑖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/>
                                  </a:rPr>
                                  <m:t>13.733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𝑚𝑉</m:t>
                            </m:r>
                            <m:r>
                              <a:rPr lang="en-US" i="0">
                                <a:latin typeface="Cambria Math"/>
                              </a:rPr>
                              <m:t>=6.8665</m:t>
                            </m:r>
                            <m:r>
                              <a:rPr lang="en-US" i="1">
                                <a:latin typeface="Cambria Math"/>
                              </a:rPr>
                              <m:t>𝑚𝑉</m:t>
                            </m:r>
                          </m:e>
                        </m:mr>
                      </m:m>
                    </m:oMath>
                  </m:oMathPara>
                </a14:m>
                <a:endParaRPr lang="en-US" sz="1800" b="0" i="0" u="none" strike="noStrike" kern="1200" cap="none" spc="0" baseline="0" dirty="0">
                  <a:solidFill>
                    <a:srgbClr val="2F2B20"/>
                  </a:solidFill>
                  <a:uFillTx/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0" y="4157639"/>
                <a:ext cx="8677079" cy="18579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497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Contoh Soal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143000"/>
            <a:ext cx="8024810" cy="96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996" y="2107408"/>
            <a:ext cx="1214442" cy="392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1996" y="2500307"/>
            <a:ext cx="1416844" cy="50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1996" y="3333134"/>
            <a:ext cx="8072442" cy="1738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0410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Contoh Soal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996" y="1371600"/>
            <a:ext cx="8012905" cy="136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1996" y="2805114"/>
            <a:ext cx="8274844" cy="169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7240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533396" y="1749144"/>
            <a:ext cx="8610603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lIns="92162" tIns="46076" rIns="92162" bIns="46076">
            <a:spAutoFit/>
          </a:bodyPr>
          <a:lstStyle/>
          <a:p>
            <a:pPr lvl="0"/>
            <a:r>
              <a:rPr lang="en-US" dirty="0"/>
              <a:t>Digital to Analog </a:t>
            </a:r>
            <a:r>
              <a:rPr lang="en-US" dirty="0" smtClean="0"/>
              <a:t>Conversion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46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2895603" cy="48006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id-ID" sz="1700" b="1" i="1" dirty="0"/>
              <a:t>Muscle artefact</a:t>
            </a:r>
            <a:r>
              <a:rPr lang="id-ID" sz="1700" i="1" dirty="0"/>
              <a:t> </a:t>
            </a:r>
            <a:r>
              <a:rPr lang="id-ID" sz="1700" dirty="0"/>
              <a:t>(MA). Noise ini berasal dari </a:t>
            </a:r>
            <a:r>
              <a:rPr lang="id-ID" sz="1700" dirty="0" smtClean="0">
                <a:solidFill>
                  <a:srgbClr val="FF0000"/>
                </a:solidFill>
              </a:rPr>
              <a:t>kontraksi yang terjadi dibawah </a:t>
            </a:r>
            <a:r>
              <a:rPr lang="id-ID" sz="1700" dirty="0">
                <a:solidFill>
                  <a:srgbClr val="FF0000"/>
                </a:solidFill>
              </a:rPr>
              <a:t>elektroda EKG</a:t>
            </a:r>
            <a:r>
              <a:rPr lang="id-ID" sz="1700" dirty="0"/>
              <a:t>. Noise ini mempunyai </a:t>
            </a:r>
            <a:r>
              <a:rPr lang="id-ID" sz="1700" dirty="0">
                <a:solidFill>
                  <a:srgbClr val="FF0000"/>
                </a:solidFill>
              </a:rPr>
              <a:t>bandwith yang hampir sama </a:t>
            </a:r>
            <a:r>
              <a:rPr lang="id-ID" sz="1700" dirty="0"/>
              <a:t>dengan sinya EKG sehingga sulit untuk dihilangkan dengan filter yang sederhana.</a:t>
            </a:r>
            <a:endParaRPr lang="en-US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id-ID" sz="1700" b="1" i="1" dirty="0"/>
              <a:t>Electrode movement</a:t>
            </a:r>
            <a:r>
              <a:rPr lang="id-ID" sz="1700" dirty="0"/>
              <a:t> (EM). Dihasilkan karena </a:t>
            </a:r>
            <a:r>
              <a:rPr lang="id-ID" sz="1700" dirty="0">
                <a:solidFill>
                  <a:srgbClr val="FF0000"/>
                </a:solidFill>
              </a:rPr>
              <a:t>sedikitnya kontak antara elektroda EKG dengan kulit</a:t>
            </a:r>
            <a:r>
              <a:rPr lang="id-ID" sz="1700" dirty="0"/>
              <a:t>.</a:t>
            </a:r>
            <a:endParaRPr lang="en-US" sz="1700" dirty="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id-ID" sz="1700" b="1" i="1" dirty="0"/>
              <a:t>Baseline wander</a:t>
            </a:r>
            <a:r>
              <a:rPr lang="id-ID" sz="1700" i="1" dirty="0"/>
              <a:t> </a:t>
            </a:r>
            <a:r>
              <a:rPr lang="id-ID" sz="1700" dirty="0"/>
              <a:t>(BW). Noise ini disebabkan oleh </a:t>
            </a:r>
            <a:r>
              <a:rPr lang="id-ID" sz="1700" dirty="0">
                <a:solidFill>
                  <a:srgbClr val="FF0000"/>
                </a:solidFill>
              </a:rPr>
              <a:t>pergerakan subjek selama perekaman EKG</a:t>
            </a:r>
            <a:r>
              <a:rPr lang="id-ID" sz="1700" dirty="0"/>
              <a:t>.</a:t>
            </a:r>
            <a:endParaRPr lang="en-US" sz="1700" dirty="0"/>
          </a:p>
        </p:txBody>
      </p:sp>
      <p:pic>
        <p:nvPicPr>
          <p:cNvPr id="4" name="Picture 3" descr="http://srigalajantan.files.wordpress.com/2011/03/untitled4.jpg?w=600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000" y="1676396"/>
            <a:ext cx="5562596" cy="4648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7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Digital to Analog Converter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3400" y="2379661"/>
            <a:ext cx="7461247" cy="1904996"/>
          </a:xfrm>
        </p:spPr>
        <p:txBody>
          <a:bodyPr/>
          <a:lstStyle/>
          <a:p>
            <a:pPr lvl="0"/>
            <a:r>
              <a:rPr lang="en-US" dirty="0"/>
              <a:t>Digital to Analog Converter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mengkonversi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digital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analog</a:t>
            </a:r>
          </a:p>
          <a:p>
            <a:pPr lvl="0"/>
            <a:r>
              <a:rPr lang="en-US" dirty="0" err="1"/>
              <a:t>Tugas</a:t>
            </a:r>
            <a:r>
              <a:rPr lang="en-US" dirty="0"/>
              <a:t> DAC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interpolasi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 digital</a:t>
            </a:r>
          </a:p>
        </p:txBody>
      </p:sp>
    </p:spTree>
    <p:extLst>
      <p:ext uri="{BB962C8B-B14F-4D97-AF65-F5344CB8AC3E}">
        <p14:creationId xmlns:p14="http://schemas.microsoft.com/office/powerpoint/2010/main" val="12611609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-228600"/>
            <a:ext cx="7896228" cy="1054102"/>
          </a:xfrm>
        </p:spPr>
        <p:txBody>
          <a:bodyPr/>
          <a:lstStyle/>
          <a:p>
            <a:pPr lvl="0"/>
            <a:r>
              <a:rPr lang="en-US" dirty="0"/>
              <a:t>Performa </a:t>
            </a:r>
            <a:r>
              <a:rPr lang="en-US" dirty="0" smtClean="0"/>
              <a:t>DAC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990600"/>
            <a:ext cx="7461247" cy="463549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Resolution</a:t>
            </a:r>
            <a:r>
              <a:rPr lang="en-US" dirty="0"/>
              <a:t>: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tingkat</a:t>
            </a:r>
            <a:r>
              <a:rPr lang="en-US" dirty="0">
                <a:solidFill>
                  <a:srgbClr val="FF0000"/>
                </a:solidFill>
              </a:rPr>
              <a:t> output </a:t>
            </a:r>
            <a:r>
              <a:rPr lang="en-US" dirty="0"/>
              <a:t>DAC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jumlah</a:t>
            </a:r>
            <a:r>
              <a:rPr lang="en-US" dirty="0">
                <a:solidFill>
                  <a:srgbClr val="FF0000"/>
                </a:solidFill>
              </a:rPr>
              <a:t> bit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 smtClean="0"/>
              <a:t>.</a:t>
            </a:r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 Sampling </a:t>
            </a:r>
            <a:r>
              <a:rPr lang="en-US" dirty="0" err="1">
                <a:solidFill>
                  <a:srgbClr val="FF0000"/>
                </a:solidFill>
              </a:rPr>
              <a:t>Maksimum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Kecepatan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maksimum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rangkaian</a:t>
            </a:r>
            <a:r>
              <a:rPr lang="en-US" dirty="0"/>
              <a:t> DAC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benar</a:t>
            </a:r>
            <a:endParaRPr lang="en-US" dirty="0" smtClean="0">
              <a:solidFill>
                <a:srgbClr val="FF0000"/>
              </a:solidFill>
            </a:endParaRPr>
          </a:p>
          <a:p>
            <a:pPr marL="114300" lv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THD+N: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distorsi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harmonik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noise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smtClean="0"/>
              <a:t>DAC</a:t>
            </a:r>
          </a:p>
          <a:p>
            <a:pPr marL="114300" lv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Dynamic range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terbesar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sinyal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terkecil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DAC</a:t>
            </a:r>
          </a:p>
        </p:txBody>
      </p:sp>
    </p:spTree>
    <p:extLst>
      <p:ext uri="{BB962C8B-B14F-4D97-AF65-F5344CB8AC3E}">
        <p14:creationId xmlns:p14="http://schemas.microsoft.com/office/powerpoint/2010/main" val="29616591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Interpolasi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2720" y="1530358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5713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Zero Order Hold DAC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4400" y="1871667"/>
            <a:ext cx="7461247" cy="3590921"/>
          </a:xfrm>
        </p:spPr>
        <p:txBody>
          <a:bodyPr/>
          <a:lstStyle/>
          <a:p>
            <a:pPr lvl="0"/>
            <a:r>
              <a:rPr lang="en-US" dirty="0"/>
              <a:t>DAC </a:t>
            </a:r>
            <a:r>
              <a:rPr lang="en-US" dirty="0" err="1">
                <a:solidFill>
                  <a:srgbClr val="FF0000"/>
                </a:solidFill>
              </a:rPr>
              <a:t>tanpa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interpolasi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Piecewise Constant Signal ADC</a:t>
            </a:r>
          </a:p>
          <a:p>
            <a:pPr lvl="0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barisan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pulsa-pulsa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persegi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panjang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THD+N</a:t>
            </a:r>
            <a:r>
              <a:rPr lang="en-US" dirty="0"/>
              <a:t> yang </a:t>
            </a:r>
            <a:r>
              <a:rPr lang="en-US" dirty="0" err="1">
                <a:solidFill>
                  <a:srgbClr val="FF0000"/>
                </a:solidFill>
              </a:rPr>
              <a:t>sangat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buruk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upload.wikimedia.org/wikipedia/commons/thumb/1/15/Zeroorderhold.signal.svg/220px-Zeroorderhold.signal.svg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5" name="AutoShape 4" descr="https://upload.wikimedia.org/wikipedia/commons/thumb/7/73/Delayedfirstorderhold.signal.svg/220px-Delayedfirstorderhold.signal.svg.png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6" name="Picture 5" descr="H:\Sistem Multimedia\220px-Zeroorderhold.signal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4343400"/>
            <a:ext cx="3505196" cy="200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Sistem Multimedia\220px-Delayedfirstorderhold.signal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95803" y="4267203"/>
            <a:ext cx="3352803" cy="2301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606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/>
              <a:t>Fungsi Interpolasi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2153" y="1943100"/>
            <a:ext cx="7461247" cy="2819396"/>
          </a:xfrm>
        </p:spPr>
        <p:txBody>
          <a:bodyPr/>
          <a:lstStyle/>
          <a:p>
            <a:pPr lvl="0"/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respon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konversi</a:t>
            </a:r>
            <a:endParaRPr lang="en-US" dirty="0"/>
          </a:p>
          <a:p>
            <a:pPr lvl="0"/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Total Harmonic Distortion </a:t>
            </a:r>
            <a:r>
              <a:rPr lang="en-US" dirty="0" smtClean="0">
                <a:solidFill>
                  <a:srgbClr val="FF0000"/>
                </a:solidFill>
              </a:rPr>
              <a:t>(THD + n)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digital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analog</a:t>
            </a:r>
          </a:p>
          <a:p>
            <a:pPr lvl="0"/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filter low pass</a:t>
            </a:r>
            <a:r>
              <a:rPr lang="en-US" dirty="0"/>
              <a:t>,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filter </a:t>
            </a:r>
            <a:r>
              <a:rPr lang="en-US" dirty="0" err="1"/>
              <a:t>rekonstruksi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547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09603" y="2457030"/>
            <a:ext cx="8534396" cy="800938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lIns="92162" tIns="46076" rIns="92162" bIns="46076">
            <a:spAutoFit/>
          </a:bodyPr>
          <a:lstStyle/>
          <a:p>
            <a:pPr lvl="0"/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Sinc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40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Fungsi Sinc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6277" y="5486400"/>
                <a:ext cx="2587322" cy="911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𝑠𝑖𝑛𝑐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77" y="5486400"/>
                <a:ext cx="2587322" cy="9118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47876" y="1181157"/>
            <a:ext cx="7315200" cy="421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6165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Teori Sampling Shannon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09600" y="1831290"/>
            <a:ext cx="7461247" cy="1815882"/>
          </a:xfrm>
        </p:spPr>
        <p:txBody>
          <a:bodyPr anchor="ctr" anchorCtr="1">
            <a:spAutoFit/>
          </a:bodyPr>
          <a:lstStyle/>
          <a:p>
            <a:pPr marL="0" lvl="1" indent="0" algn="ctr">
              <a:spcBef>
                <a:spcPts val="69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bandlimited </a:t>
            </a:r>
            <a:r>
              <a:rPr lang="en-US" sz="2800" i="1" dirty="0"/>
              <a:t>s(x)</a:t>
            </a:r>
            <a:r>
              <a:rPr lang="en-US" sz="2800" dirty="0"/>
              <a:t> yang </a:t>
            </a:r>
            <a:r>
              <a:rPr lang="en-US" sz="2800" dirty="0" err="1"/>
              <a:t>disampling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Nyquist Rate,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direkonstruksi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</a:t>
            </a:r>
            <a:r>
              <a:rPr lang="en-US" sz="2800" i="1" dirty="0"/>
              <a:t>s(k)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3962400"/>
                <a:ext cx="4430158" cy="10357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𝑠𝑖𝑛𝑐</m:t>
                              </m:r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 ker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962400"/>
                <a:ext cx="4430158" cy="10357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288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Sifat Fungsi Sinc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49353" y="5102224"/>
            <a:ext cx="7461247" cy="1298576"/>
          </a:xfrm>
        </p:spPr>
        <p:txBody>
          <a:bodyPr/>
          <a:lstStyle/>
          <a:p>
            <a:pPr lvl="0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sinc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integer </a:t>
            </a:r>
            <a:r>
              <a:rPr lang="en-US" dirty="0" err="1"/>
              <a:t>kecuali</a:t>
            </a:r>
            <a:r>
              <a:rPr lang="en-US" dirty="0"/>
              <a:t> di </a:t>
            </a:r>
            <a:r>
              <a:rPr lang="en-US" dirty="0" err="1"/>
              <a:t>titik</a:t>
            </a:r>
            <a:r>
              <a:rPr lang="en-US" dirty="0"/>
              <a:t> origin.</a:t>
            </a:r>
          </a:p>
          <a:p>
            <a:pPr lvl="0"/>
            <a:r>
              <a:rPr lang="en-US" i="1" dirty="0" err="1"/>
              <a:t>sinc</a:t>
            </a:r>
            <a:r>
              <a:rPr lang="en-US" i="1" dirty="0"/>
              <a:t>(0)</a:t>
            </a:r>
            <a:r>
              <a:rPr lang="en-US" dirty="0"/>
              <a:t> =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18398" y="1114562"/>
            <a:ext cx="6400800" cy="3684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1644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Interpolasi Sinc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82752" y="1295403"/>
            <a:ext cx="7461247" cy="533396"/>
          </a:xfrm>
        </p:spPr>
        <p:txBody>
          <a:bodyPr anchor="ctr" anchorCtr="1">
            <a:spAutoFit/>
          </a:bodyPr>
          <a:lstStyle/>
          <a:p>
            <a:pPr marL="0" lvl="1" indent="0" algn="ctr">
              <a:spcBef>
                <a:spcPts val="69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Sinyal </a:t>
            </a:r>
            <a:r>
              <a:rPr lang="en-US" sz="2800" i="1"/>
              <a:t>x(n)</a:t>
            </a:r>
            <a:r>
              <a:rPr lang="en-US" sz="2800"/>
              <a:t> = {1,2,3,3,1.5,0,1,4}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6560" y="1972799"/>
            <a:ext cx="5118838" cy="411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907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Signal Processing : FFT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1203" y="2286000"/>
            <a:ext cx="6476996" cy="3905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3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09603" y="1749144"/>
            <a:ext cx="8534396" cy="2216710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lIns="92162" tIns="46076" rIns="92162" bIns="46076">
            <a:spAutoFit/>
          </a:bodyPr>
          <a:lstStyle/>
          <a:p>
            <a:pPr lvl="0"/>
            <a:r>
              <a:rPr lang="en-US" dirty="0" err="1"/>
              <a:t>P</a:t>
            </a:r>
            <a:r>
              <a:rPr lang="en-US" dirty="0" err="1" smtClean="0"/>
              <a:t>engubahan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digital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analog </a:t>
            </a:r>
            <a:r>
              <a:rPr lang="en-US" dirty="0" err="1" smtClean="0"/>
              <a:t>menggunakan</a:t>
            </a:r>
            <a:r>
              <a:rPr lang="en-US" dirty="0" smtClean="0"/>
              <a:t> DAC ideal</a:t>
            </a:r>
          </a:p>
        </p:txBody>
      </p:sp>
    </p:spTree>
    <p:extLst>
      <p:ext uri="{BB962C8B-B14F-4D97-AF65-F5344CB8AC3E}">
        <p14:creationId xmlns:p14="http://schemas.microsoft.com/office/powerpoint/2010/main" val="4684116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D/A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1979611"/>
            <a:ext cx="7461247" cy="1904996"/>
          </a:xfrm>
        </p:spPr>
        <p:txBody>
          <a:bodyPr/>
          <a:lstStyle/>
          <a:p>
            <a:pPr lvl="0"/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 Sampling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di </a:t>
            </a:r>
            <a:r>
              <a:rPr lang="en-US" dirty="0">
                <a:solidFill>
                  <a:srgbClr val="FF0000"/>
                </a:solidFill>
              </a:rPr>
              <a:t>domain digital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di </a:t>
            </a:r>
            <a:r>
              <a:rPr lang="en-US" dirty="0">
                <a:solidFill>
                  <a:srgbClr val="FF0000"/>
                </a:solidFill>
              </a:rPr>
              <a:t>domain analog</a:t>
            </a:r>
          </a:p>
          <a:p>
            <a:pPr lvl="0"/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domain digital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6276" y="3884398"/>
                <a:ext cx="5014441" cy="906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π</m:t>
                      </m:r>
                      <m: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ω</m:t>
                      </m:r>
                      <m: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π</m:t>
                      </m:r>
                      <m:r>
                        <a:rPr lang="en-US" b="0" i="0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atau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276" y="3884398"/>
                <a:ext cx="5014441" cy="906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608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" y="381000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Digital </a:t>
            </a:r>
            <a:r>
              <a:rPr lang="en-US" dirty="0" err="1"/>
              <a:t>ke</a:t>
            </a:r>
            <a:r>
              <a:rPr lang="en-US" dirty="0"/>
              <a:t> Analog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2286000"/>
                <a:ext cx="5014441" cy="2885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𝐷𝐴𝐶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𝐷𝐴𝐶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𝐹𝑠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periode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𝑠𝑎𝑚𝑝𝑙𝑖𝑛𝑔</m:t>
                            </m:r>
                          </m:e>
                        </m:m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𝐹𝑠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frekuensi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𝑠𝑎𝑚𝑝𝑙𝑖𝑛𝑔</m:t>
                            </m:r>
                          </m:e>
                        </m:mr>
                        <m:mr>
                          <m:e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πatau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286000"/>
                <a:ext cx="5014441" cy="2885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8161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3396" y="1947598"/>
            <a:ext cx="5900403" cy="1314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Diketahui sinyal digital                                 .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Bila </a:t>
            </a: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Fs</a:t>
            </a: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= 1000 Hz dan y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a</a:t>
            </a: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(t)</a:t>
            </a: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adalah hasil rekonstruksi dari </a:t>
            </a: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,  maka tentukan y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a</a:t>
            </a:r>
            <a:r>
              <a:rPr lang="en-US" sz="2400" i="1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(t)</a:t>
            </a:r>
            <a:r>
              <a:rPr lang="en-US" sz="24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26361" y="2021400"/>
                <a:ext cx="2544839" cy="347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0.1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361" y="2021400"/>
                <a:ext cx="2544839" cy="347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2763" y="3765599"/>
                <a:ext cx="4880518" cy="1019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𝐷𝐴𝐶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𝐹𝑠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0.1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kern="0" dirty="0" smtClean="0">
                  <a:solidFill>
                    <a:srgbClr val="000000"/>
                  </a:solidFill>
                  <a:latin typeface="Times New Roman" pitchFamily="18"/>
                </a:endParaRPr>
              </a:p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63" y="3765599"/>
                <a:ext cx="4880518" cy="10191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283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120645"/>
            <a:ext cx="7896228" cy="1054102"/>
          </a:xfrm>
        </p:spPr>
        <p:txBody>
          <a:bodyPr/>
          <a:lstStyle/>
          <a:p>
            <a:pPr lvl="0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04800"/>
            <a:ext cx="7543800" cy="2000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Diketahui sinyal analog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Bila sinyal analog ini disampling dengan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Fs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= 400 Hz menjadi sinyal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. Lalu dilakukan rekonstruksi sinyal analog dari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menjadi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y</a:t>
            </a:r>
            <a:r>
              <a:rPr lang="en-US" sz="2400" i="1" kern="0" baseline="-250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a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(t)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.</a:t>
            </a:r>
          </a:p>
          <a:p>
            <a:pPr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Hitunglah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x(n)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 dan 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y</a:t>
            </a:r>
            <a:r>
              <a:rPr lang="en-US" sz="2400" i="1" kern="0" baseline="-2500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a</a:t>
            </a:r>
            <a:r>
              <a:rPr lang="en-US" sz="2400" i="1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(t)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MS Gothic" pitchFamily="2"/>
                <a:cs typeface="Tahoma" pitchFamily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70962" y="1553401"/>
                <a:ext cx="4743724" cy="388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300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kern="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en-US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1200</m:t>
                          </m:r>
                          <m:r>
                            <m:rPr>
                              <m:sty m:val="p"/>
                            </m:rPr>
                            <a:rPr lang="en-US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π</m:t>
                          </m:r>
                          <m:r>
                            <a:rPr lang="en-US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62" y="1553401"/>
                <a:ext cx="4743724" cy="388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3657600"/>
                <a:ext cx="6492596" cy="2273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0004" tIns="44997" rIns="90004" bIns="44997" anchor="t" anchorCtr="0" compatLnSpc="0"/>
              <a:lstStyle/>
              <a:p>
                <a:pPr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𝐴𝐷𝐶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𝑛𝑇</m:t>
                                </m:r>
                              </m:sub>
                            </m:sSub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400</m:t>
                                    </m:r>
                                  </m:den>
                                </m:f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begChr m:val=""/>
                                <m:endChr m:val=""/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1200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400</m:t>
                                    </m:r>
                                  </m:den>
                                </m:f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0.75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/>
                            </m:eqAr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𝐷𝐴𝐶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𝐹𝑠</m:t>
                                </m:r>
                              </m:sub>
                            </m:sSub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0.75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∙400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400</m:t>
                                </m:r>
                                <m:r>
                                  <a:rPr lang="en-US" b="0" i="1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m:rPr>
                                <m:sty m:val="p"/>
                              </m:rPr>
                              <a:rPr lang="en-US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1200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  <m:r>
                                  <a:rPr lang="en-US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kern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657600"/>
                <a:ext cx="6492596" cy="2273756"/>
              </a:xfrm>
              <a:prstGeom prst="rect">
                <a:avLst/>
              </a:prstGeom>
              <a:blipFill rotWithShape="1">
                <a:blip r:embed="rId4"/>
                <a:stretch>
                  <a:fillRect r="-1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39427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09604" y="2057400"/>
            <a:ext cx="8534396" cy="1508824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lIns="92162" tIns="46076" rIns="92162" bIns="46076">
            <a:spAutoFit/>
          </a:bodyPr>
          <a:lstStyle/>
          <a:p>
            <a:pPr lvl="0"/>
            <a:r>
              <a:rPr lang="en-US" dirty="0" smtClean="0"/>
              <a:t>SIMULASI ADC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Matlab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Berkelompok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30231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Filtering dan Convolusi Diskrit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996" y="2133596"/>
            <a:ext cx="7391396" cy="419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ECG (Electrocardiogram Signal)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Hasil</a:t>
            </a:r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4996" y="3047996"/>
            <a:ext cx="5333996" cy="316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596" y="1981203"/>
            <a:ext cx="6611587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5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ul DSP 110 Pengantar Dasar-Dasar D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9444"/>
            <a:ext cx="9144000" cy="5900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2498310"/>
            <a:ext cx="7446125" cy="800938"/>
          </a:xfrm>
          <a:solidFill>
            <a:srgbClr val="99CCFF">
              <a:alpha val="90000"/>
            </a:srgbClr>
          </a:solidFill>
          <a:ln w="50758">
            <a:solidFill>
              <a:srgbClr val="FFFFFF"/>
            </a:solidFill>
            <a:prstDash val="solid"/>
            <a:miter/>
          </a:ln>
        </p:spPr>
        <p:txBody>
          <a:bodyPr wrap="none" lIns="92162" tIns="46076" rIns="92162" bIns="46076">
            <a:spAutoFit/>
          </a:bodyPr>
          <a:lstStyle/>
          <a:p>
            <a:pPr lvl="0"/>
            <a:r>
              <a:rPr lang="en-US" dirty="0" smtClean="0"/>
              <a:t>Analog </a:t>
            </a:r>
            <a:r>
              <a:rPr lang="en-US" dirty="0"/>
              <a:t>to Digital Conversion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hap-Tahap A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47771" y="76196"/>
            <a:ext cx="7896228" cy="1143000"/>
          </a:xfrm>
        </p:spPr>
        <p:txBody>
          <a:bodyPr>
            <a:spAutoFit/>
          </a:bodyPr>
          <a:lstStyle/>
          <a:p>
            <a:pPr lvl="0"/>
            <a:r>
              <a:rPr lang="en-US"/>
              <a:t>Tahap-Tahap ADC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2003" y="2563200"/>
            <a:ext cx="8128796" cy="2768400"/>
            <a:chOff x="522003" y="2563200"/>
            <a:chExt cx="8128796" cy="2768400"/>
          </a:xfrm>
        </p:grpSpPr>
        <p:sp>
          <p:nvSpPr>
            <p:cNvPr id="4" name="Rectangle 3"/>
            <p:cNvSpPr/>
            <p:nvPr/>
          </p:nvSpPr>
          <p:spPr>
            <a:xfrm>
              <a:off x="1528200" y="2611800"/>
              <a:ext cx="1600200" cy="91440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Sampler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42800" y="2611800"/>
              <a:ext cx="1371600" cy="914400"/>
            </a:xfrm>
            <a:prstGeom prst="rect">
              <a:avLst/>
            </a:prstGeom>
            <a:solidFill>
              <a:srgbClr val="E6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Quantizer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24199" y="2611800"/>
              <a:ext cx="1371600" cy="914400"/>
            </a:xfrm>
            <a:prstGeom prst="rect">
              <a:avLst/>
            </a:prstGeom>
            <a:solidFill>
              <a:srgbClr val="CC6633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Coder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9800" y="2587322"/>
                  <a:ext cx="855722" cy="4816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00" y="2587322"/>
                  <a:ext cx="855722" cy="4816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00400" y="2626202"/>
                  <a:ext cx="797759" cy="4301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26202"/>
                  <a:ext cx="797759" cy="4301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486400" y="2563200"/>
                  <a:ext cx="922318" cy="4813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0004" tIns="44997" rIns="90004" bIns="44997" anchor="t" anchorCtr="0" compatLnSpc="0"/>
                <a:lstStyle/>
                <a:p>
                  <a:pPr marL="0" marR="0" lvl="0" indent="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1800" b="0" i="0" u="none" strike="noStrike" kern="1200" cap="none" spc="0" baseline="0">
                    <a:solidFill>
                      <a:srgbClr val="2F2B20"/>
                    </a:solidFill>
                    <a:uFillTx/>
                    <a:latin typeface="Times New Roman" pitchFamily="18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2563200"/>
                  <a:ext cx="922318" cy="4813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lbow Connector 9"/>
            <p:cNvCxnSpPr>
              <a:endCxn id="4" idx="1"/>
            </p:cNvCxnSpPr>
            <p:nvPr/>
          </p:nvCxnSpPr>
          <p:spPr>
            <a:xfrm>
              <a:off x="791641" y="3069000"/>
              <a:ext cx="736559" cy="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1" name="Elbow Connector 10"/>
            <p:cNvCxnSpPr>
              <a:stCxn id="4" idx="3"/>
              <a:endCxn id="5" idx="1"/>
            </p:cNvCxnSpPr>
            <p:nvPr/>
          </p:nvCxnSpPr>
          <p:spPr>
            <a:xfrm>
              <a:off x="3128400" y="3069000"/>
              <a:ext cx="914400" cy="127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2" name="Elbow Connector 11"/>
            <p:cNvCxnSpPr>
              <a:stCxn id="5" idx="3"/>
              <a:endCxn id="6" idx="1"/>
            </p:cNvCxnSpPr>
            <p:nvPr/>
          </p:nvCxnSpPr>
          <p:spPr>
            <a:xfrm>
              <a:off x="5414400" y="3069000"/>
              <a:ext cx="1009799" cy="127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3" name="Elbow Connector 12"/>
            <p:cNvCxnSpPr>
              <a:stCxn id="6" idx="3"/>
            </p:cNvCxnSpPr>
            <p:nvPr/>
          </p:nvCxnSpPr>
          <p:spPr>
            <a:xfrm>
              <a:off x="7795799" y="3069000"/>
              <a:ext cx="819001" cy="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sp>
          <p:nvSpPr>
            <p:cNvPr id="14" name="TextBox 13"/>
            <p:cNvSpPr txBox="1"/>
            <p:nvPr/>
          </p:nvSpPr>
          <p:spPr>
            <a:xfrm>
              <a:off x="522003" y="4212000"/>
              <a:ext cx="1078196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Sinyal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Analog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362" y="4212000"/>
              <a:ext cx="1916637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Discrete Time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Signal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4212000"/>
              <a:ext cx="2207517" cy="111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Quantized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Signal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(Discrete Value)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1203" y="4212000"/>
              <a:ext cx="1029596" cy="7765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Sinyal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Times New Roman" pitchFamily="18"/>
                  <a:ea typeface="MS Gothic" pitchFamily="2"/>
                  <a:cs typeface="Tahoma" pitchFamily="2"/>
                </a:rPr>
                <a:t>Digital</a:t>
              </a:r>
            </a:p>
          </p:txBody>
        </p:sp>
        <p:cxnSp>
          <p:nvCxnSpPr>
            <p:cNvPr id="18" name="Elbow Connector 17"/>
            <p:cNvCxnSpPr>
              <a:stCxn id="14" idx="0"/>
            </p:cNvCxnSpPr>
            <p:nvPr/>
          </p:nvCxnSpPr>
          <p:spPr>
            <a:xfrm flipV="1">
              <a:off x="1060923" y="3056400"/>
              <a:ext cx="5761" cy="1155600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19" name="Elbow Connector 18"/>
            <p:cNvCxnSpPr>
              <a:stCxn id="15" idx="0"/>
            </p:cNvCxnSpPr>
            <p:nvPr/>
          </p:nvCxnSpPr>
          <p:spPr>
            <a:xfrm rot="5400013" flipH="1" flipV="1">
              <a:off x="3010140" y="3636541"/>
              <a:ext cx="1143000" cy="7919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0" name="Elbow Connector 19"/>
            <p:cNvCxnSpPr>
              <a:stCxn id="16" idx="0"/>
            </p:cNvCxnSpPr>
            <p:nvPr/>
          </p:nvCxnSpPr>
          <p:spPr>
            <a:xfrm rot="5400013" flipH="1" flipV="1">
              <a:off x="5340242" y="3633121"/>
              <a:ext cx="1143000" cy="14758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1" name="Elbow Connector 20"/>
            <p:cNvCxnSpPr>
              <a:stCxn id="17" idx="0"/>
            </p:cNvCxnSpPr>
            <p:nvPr/>
          </p:nvCxnSpPr>
          <p:spPr>
            <a:xfrm flipH="1" flipV="1">
              <a:off x="8134200" y="3075118"/>
              <a:ext cx="1802" cy="1136882"/>
            </a:xfrm>
            <a:prstGeom prst="bentConnector3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</p:cxn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990</TotalTime>
  <Words>1201</Words>
  <Application>Microsoft Office PowerPoint</Application>
  <PresentationFormat>On-screen Show (4:3)</PresentationFormat>
  <Paragraphs>278</Paragraphs>
  <Slides>55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MS Gothic</vt:lpstr>
      <vt:lpstr>Arial</vt:lpstr>
      <vt:lpstr>Calibri</vt:lpstr>
      <vt:lpstr>Cambria Math</vt:lpstr>
      <vt:lpstr>Candara</vt:lpstr>
      <vt:lpstr>Georgia</vt:lpstr>
      <vt:lpstr>Lucida Sans Unicode</vt:lpstr>
      <vt:lpstr>Symbol</vt:lpstr>
      <vt:lpstr>Tahoma</vt:lpstr>
      <vt:lpstr>Times New Roman</vt:lpstr>
      <vt:lpstr>Wingdings</vt:lpstr>
      <vt:lpstr>Adjacency</vt:lpstr>
      <vt:lpstr>1_Adjacency</vt:lpstr>
      <vt:lpstr>Aplikasi Signal Processing</vt:lpstr>
      <vt:lpstr>ECG (Electrocardiogram Signal)</vt:lpstr>
      <vt:lpstr>ECG (Electrocardiogram Signal)</vt:lpstr>
      <vt:lpstr>ECG (Electrocardiogram Signal)</vt:lpstr>
      <vt:lpstr>ECG (Electrocardiogram Signal)</vt:lpstr>
      <vt:lpstr>ECG (Electrocardiogram Signal)</vt:lpstr>
      <vt:lpstr>ECG (Electrocardiogram Signal)</vt:lpstr>
      <vt:lpstr>Analog to Digital Conversion </vt:lpstr>
      <vt:lpstr>Tahap-Tahap ADC</vt:lpstr>
      <vt:lpstr>Tahap-Tahap ADC</vt:lpstr>
      <vt:lpstr> Sampling </vt:lpstr>
      <vt:lpstr>Sampling</vt:lpstr>
      <vt:lpstr>Sampling</vt:lpstr>
      <vt:lpstr>PowerPoint Presentation</vt:lpstr>
      <vt:lpstr>Sampling</vt:lpstr>
      <vt:lpstr>Teorema Sampling</vt:lpstr>
      <vt:lpstr>Konversi Sinyal Analog ke Digital</vt:lpstr>
      <vt:lpstr>Sampling dan Aliasing</vt:lpstr>
      <vt:lpstr>Sampling dan Aliasing</vt:lpstr>
      <vt:lpstr>Sampling dan Aliasing</vt:lpstr>
      <vt:lpstr>Sampling (2)</vt:lpstr>
      <vt:lpstr> Kuantisasi </vt:lpstr>
      <vt:lpstr>Kuantisasi</vt:lpstr>
      <vt:lpstr>Kuantisasi</vt:lpstr>
      <vt:lpstr>Dynamic Range</vt:lpstr>
      <vt:lpstr>Resolusi (Δ)</vt:lpstr>
      <vt:lpstr>Error Kuantisasi</vt:lpstr>
      <vt:lpstr>Dynamic Range, Resolusi,  Error Kuantisasi</vt:lpstr>
      <vt:lpstr> Encoding </vt:lpstr>
      <vt:lpstr>Coding</vt:lpstr>
      <vt:lpstr>Coding</vt:lpstr>
      <vt:lpstr>Coding</vt:lpstr>
      <vt:lpstr>Coding</vt:lpstr>
      <vt:lpstr> Latihan ADC </vt:lpstr>
      <vt:lpstr>Contoh Soal 1</vt:lpstr>
      <vt:lpstr>Contoh Soal 2</vt:lpstr>
      <vt:lpstr>Contoh Soal 3</vt:lpstr>
      <vt:lpstr>Contoh Soal 4</vt:lpstr>
      <vt:lpstr>Digital to Analog Conversion dan  Rekonstruksi Sinyal</vt:lpstr>
      <vt:lpstr>Digital to Analog Converter</vt:lpstr>
      <vt:lpstr>Performa DAC</vt:lpstr>
      <vt:lpstr>Interpolasi</vt:lpstr>
      <vt:lpstr>Zero Order Hold DAC</vt:lpstr>
      <vt:lpstr>Fungsi Interpolasi</vt:lpstr>
      <vt:lpstr>Interpolasi Sinc</vt:lpstr>
      <vt:lpstr>Fungsi Sinc</vt:lpstr>
      <vt:lpstr>Teori Sampling Shannon</vt:lpstr>
      <vt:lpstr>Sifat Fungsi Sinc</vt:lpstr>
      <vt:lpstr>Interpolasi Sinc</vt:lpstr>
      <vt:lpstr>Pengubahan sinyal digital menjadi sinyal analog menggunakan DAC ideal</vt:lpstr>
      <vt:lpstr>Aturan Konversi D/A</vt:lpstr>
      <vt:lpstr>Konversi Sinyal Digital ke Analog</vt:lpstr>
      <vt:lpstr>Contoh 1</vt:lpstr>
      <vt:lpstr>Contoh 2</vt:lpstr>
      <vt:lpstr>SIMULASI ADC dengan Matlab Berkelompok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DSP 110 Pengantar Dasar-Dasar DSP</dc:title>
  <dc:creator>Armein Z. R. Langi</dc:creator>
  <cp:lastModifiedBy>FAIRUZ AZMI</cp:lastModifiedBy>
  <cp:revision>205</cp:revision>
  <cp:lastPrinted>2007-01-28T12:36:26Z</cp:lastPrinted>
  <dcterms:created xsi:type="dcterms:W3CDTF">1999-05-07T19:29:29Z</dcterms:created>
  <dcterms:modified xsi:type="dcterms:W3CDTF">2016-09-02T02:50:40Z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